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74" r:id="rId3"/>
  </p:sldMasterIdLst>
  <p:notesMasterIdLst>
    <p:notesMasterId r:id="rId70"/>
  </p:notesMasterIdLst>
  <p:handoutMasterIdLst>
    <p:handoutMasterId r:id="rId71"/>
  </p:handoutMasterIdLst>
  <p:sldIdLst>
    <p:sldId id="357" r:id="rId4"/>
    <p:sldId id="420" r:id="rId5"/>
    <p:sldId id="422" r:id="rId6"/>
    <p:sldId id="421" r:id="rId7"/>
    <p:sldId id="444" r:id="rId8"/>
    <p:sldId id="286" r:id="rId9"/>
    <p:sldId id="372" r:id="rId10"/>
    <p:sldId id="281" r:id="rId11"/>
    <p:sldId id="439" r:id="rId12"/>
    <p:sldId id="396" r:id="rId13"/>
    <p:sldId id="297" r:id="rId14"/>
    <p:sldId id="429" r:id="rId15"/>
    <p:sldId id="442" r:id="rId16"/>
    <p:sldId id="436" r:id="rId17"/>
    <p:sldId id="445" r:id="rId18"/>
    <p:sldId id="437" r:id="rId19"/>
    <p:sldId id="438" r:id="rId20"/>
    <p:sldId id="448" r:id="rId21"/>
    <p:sldId id="287" r:id="rId22"/>
    <p:sldId id="295" r:id="rId23"/>
    <p:sldId id="416" r:id="rId24"/>
    <p:sldId id="341" r:id="rId25"/>
    <p:sldId id="339" r:id="rId26"/>
    <p:sldId id="418" r:id="rId27"/>
    <p:sldId id="447" r:id="rId28"/>
    <p:sldId id="288" r:id="rId29"/>
    <p:sldId id="283" r:id="rId30"/>
    <p:sldId id="326" r:id="rId31"/>
    <p:sldId id="328" r:id="rId32"/>
    <p:sldId id="299" r:id="rId33"/>
    <p:sldId id="434" r:id="rId34"/>
    <p:sldId id="449" r:id="rId35"/>
    <p:sldId id="432" r:id="rId36"/>
    <p:sldId id="451" r:id="rId37"/>
    <p:sldId id="456" r:id="rId38"/>
    <p:sldId id="452" r:id="rId39"/>
    <p:sldId id="453" r:id="rId40"/>
    <p:sldId id="450" r:id="rId41"/>
    <p:sldId id="433" r:id="rId42"/>
    <p:sldId id="455" r:id="rId43"/>
    <p:sldId id="358" r:id="rId44"/>
    <p:sldId id="311" r:id="rId45"/>
    <p:sldId id="402" r:id="rId46"/>
    <p:sldId id="259" r:id="rId47"/>
    <p:sldId id="401" r:id="rId48"/>
    <p:sldId id="407" r:id="rId49"/>
    <p:sldId id="408" r:id="rId50"/>
    <p:sldId id="285" r:id="rId51"/>
    <p:sldId id="280" r:id="rId52"/>
    <p:sldId id="340" r:id="rId53"/>
    <p:sldId id="335" r:id="rId54"/>
    <p:sldId id="360" r:id="rId55"/>
    <p:sldId id="291" r:id="rId56"/>
    <p:sldId id="336" r:id="rId57"/>
    <p:sldId id="337" r:id="rId58"/>
    <p:sldId id="292" r:id="rId59"/>
    <p:sldId id="390" r:id="rId60"/>
    <p:sldId id="393" r:id="rId61"/>
    <p:sldId id="391" r:id="rId62"/>
    <p:sldId id="392" r:id="rId63"/>
    <p:sldId id="394" r:id="rId64"/>
    <p:sldId id="395" r:id="rId65"/>
    <p:sldId id="398" r:id="rId66"/>
    <p:sldId id="406" r:id="rId67"/>
    <p:sldId id="300" r:id="rId68"/>
    <p:sldId id="425" r:id="rId6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8ED5"/>
    <a:srgbClr val="485C73"/>
    <a:srgbClr val="B8C4D2"/>
    <a:srgbClr val="9AACC0"/>
    <a:srgbClr val="454D58"/>
    <a:srgbClr val="303642"/>
    <a:srgbClr val="990000"/>
    <a:srgbClr val="DAAA00"/>
    <a:srgbClr val="C99700"/>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533" autoAdjust="0"/>
  </p:normalViewPr>
  <p:slideViewPr>
    <p:cSldViewPr snapToGrid="0">
      <p:cViewPr varScale="1">
        <p:scale>
          <a:sx n="48" d="100"/>
          <a:sy n="48" d="100"/>
        </p:scale>
        <p:origin x="1256" y="24"/>
      </p:cViewPr>
      <p:guideLst>
        <p:guide orient="horz" pos="2160"/>
        <p:guide pos="3840"/>
      </p:guideLst>
    </p:cSldViewPr>
  </p:slideViewPr>
  <p:outlineViewPr>
    <p:cViewPr>
      <p:scale>
        <a:sx n="33" d="100"/>
        <a:sy n="33" d="100"/>
      </p:scale>
      <p:origin x="0" y="-1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 Type="http://schemas.openxmlformats.org/officeDocument/2006/relationships/slide" Target="slides/slide4.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DBBAAAB-90BD-4534-9586-65635EF2940F}" type="datetimeFigureOut">
              <a:rPr lang="en-US" smtClean="0"/>
              <a:t>10/12/2020</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FB4DD8B1-F25B-4C1D-8D52-22908A057F9B}" type="slidenum">
              <a:rPr lang="en-US" smtClean="0"/>
              <a:t>‹#›</a:t>
            </a:fld>
            <a:endParaRPr lang="en-US" dirty="0"/>
          </a:p>
        </p:txBody>
      </p:sp>
    </p:spTree>
    <p:extLst>
      <p:ext uri="{BB962C8B-B14F-4D97-AF65-F5344CB8AC3E}">
        <p14:creationId xmlns:p14="http://schemas.microsoft.com/office/powerpoint/2010/main" val="1362975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721E84D-5679-4802-885D-BF82428B1E51}" type="datetimeFigureOut">
              <a:rPr lang="en-US" smtClean="0"/>
              <a:t>10/12/2020</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C2820A3-7871-4DAB-96DB-059850CF1E63}" type="slidenum">
              <a:rPr lang="en-US" smtClean="0"/>
              <a:t>‹#›</a:t>
            </a:fld>
            <a:endParaRPr lang="en-US" dirty="0"/>
          </a:p>
        </p:txBody>
      </p:sp>
    </p:spTree>
    <p:extLst>
      <p:ext uri="{BB962C8B-B14F-4D97-AF65-F5344CB8AC3E}">
        <p14:creationId xmlns:p14="http://schemas.microsoft.com/office/powerpoint/2010/main" val="373687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thebillmayer.com/blog/2015/10/23/the-future-of-farming-the-nuts-and-bolts-of-how-we-will-feed-the-world"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Bill Mayer, Newsweek, </a:t>
            </a:r>
            <a:r>
              <a:rPr lang="en-US" baseline="0" dirty="0"/>
              <a:t>“</a:t>
            </a:r>
            <a:r>
              <a:rPr lang="en-US" sz="1200" b="0" i="0" u="none" strike="noStrike" kern="1200" dirty="0">
                <a:solidFill>
                  <a:schemeClr val="tx1"/>
                </a:solidFill>
                <a:effectLst/>
                <a:latin typeface="+mn-lt"/>
                <a:ea typeface="+mn-ea"/>
                <a:cs typeface="+mn-cs"/>
                <a:hlinkClick r:id="rId3"/>
              </a:rPr>
              <a:t>The Future of Farming: The Nuts and Bolts of How We Will Feed the World.</a:t>
            </a:r>
            <a:r>
              <a:rPr lang="en-US" sz="1200" b="0" i="0" u="none" strike="noStrike"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Remember to SLOW DOWN</a:t>
            </a:r>
          </a:p>
        </p:txBody>
      </p:sp>
      <p:sp>
        <p:nvSpPr>
          <p:cNvPr id="4" name="Slide Number Placeholder 3"/>
          <p:cNvSpPr>
            <a:spLocks noGrp="1"/>
          </p:cNvSpPr>
          <p:nvPr>
            <p:ph type="sldNum" sz="quarter" idx="10"/>
          </p:nvPr>
        </p:nvSpPr>
        <p:spPr/>
        <p:txBody>
          <a:bodyPr/>
          <a:lstStyle/>
          <a:p>
            <a:fld id="{EC2820A3-7871-4DAB-96DB-059850CF1E63}" type="slidenum">
              <a:rPr lang="en-US" smtClean="0"/>
              <a:t>1</a:t>
            </a:fld>
            <a:endParaRPr lang="en-US" dirty="0"/>
          </a:p>
        </p:txBody>
      </p:sp>
    </p:spTree>
    <p:extLst>
      <p:ext uri="{BB962C8B-B14F-4D97-AF65-F5344CB8AC3E}">
        <p14:creationId xmlns:p14="http://schemas.microsoft.com/office/powerpoint/2010/main" val="1649287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Traditionally most hydrology consisted of mechanistic models. Mechanistic models define the underlying physics equations of flow. But statistical learning techniques provide us with a simpler alternative. </a:t>
            </a:r>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10</a:t>
            </a:fld>
            <a:endParaRPr lang="en-US" dirty="0"/>
          </a:p>
        </p:txBody>
      </p:sp>
    </p:spTree>
    <p:extLst>
      <p:ext uri="{BB962C8B-B14F-4D97-AF65-F5344CB8AC3E}">
        <p14:creationId xmlns:p14="http://schemas.microsoft.com/office/powerpoint/2010/main" val="4239514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 research question, the statistical learning process follows steps outlined here. We will look at the second step right now. </a:t>
            </a:r>
          </a:p>
        </p:txBody>
      </p:sp>
      <p:sp>
        <p:nvSpPr>
          <p:cNvPr id="4" name="Slide Number Placeholder 3"/>
          <p:cNvSpPr>
            <a:spLocks noGrp="1"/>
          </p:cNvSpPr>
          <p:nvPr>
            <p:ph type="sldNum" sz="quarter" idx="10"/>
          </p:nvPr>
        </p:nvSpPr>
        <p:spPr/>
        <p:txBody>
          <a:bodyPr/>
          <a:lstStyle/>
          <a:p>
            <a:fld id="{EC2820A3-7871-4DAB-96DB-059850CF1E63}" type="slidenum">
              <a:rPr lang="en-US" smtClean="0"/>
              <a:t>11</a:t>
            </a:fld>
            <a:endParaRPr lang="en-US" dirty="0"/>
          </a:p>
        </p:txBody>
      </p:sp>
    </p:spTree>
    <p:extLst>
      <p:ext uri="{BB962C8B-B14F-4D97-AF65-F5344CB8AC3E}">
        <p14:creationId xmlns:p14="http://schemas.microsoft.com/office/powerpoint/2010/main" val="74199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F26"/>
              </a:rPr>
              <a:t>The components of a neural network: the layers, nodes, activation function, and output layer transformations. </a:t>
            </a:r>
            <a:r>
              <a:rPr lang="en-US" sz="1800" b="0" i="0" u="none" strike="noStrike" baseline="0" dirty="0">
                <a:latin typeface="F54"/>
              </a:rPr>
              <a:t>Deep learning </a:t>
            </a:r>
            <a:r>
              <a:rPr lang="en-US" sz="1800" b="0" i="0" u="none" strike="noStrike" baseline="0" dirty="0">
                <a:latin typeface="F26"/>
              </a:rPr>
              <a:t>refers to neural networks with</a:t>
            </a:r>
          </a:p>
          <a:p>
            <a:pPr algn="l"/>
            <a:r>
              <a:rPr lang="en-US" sz="1800" b="0" i="0" u="none" strike="noStrike" baseline="0" dirty="0">
                <a:latin typeface="F26"/>
              </a:rPr>
              <a:t>a higher number of hidden layers than the typical two layer fully connected network that is depicted</a:t>
            </a:r>
            <a:endParaRPr lang="en-US" sz="1800" dirty="0"/>
          </a:p>
          <a:p>
            <a:pPr algn="l"/>
            <a:endParaRPr lang="en-US" sz="1800" b="0" i="0" u="none" strike="noStrike" baseline="0" dirty="0">
              <a:latin typeface="F26"/>
            </a:endParaRPr>
          </a:p>
          <a:p>
            <a:pPr algn="l"/>
            <a:r>
              <a:rPr lang="en-US" sz="1800" b="0" i="0" u="none" strike="noStrike" baseline="0" dirty="0">
                <a:latin typeface="F26"/>
              </a:rPr>
              <a:t>At each node, the weighted sum of all inputs are passed through a non-linear activation function. Much like the neurons in our brains, there is a threshold that determines if the neuron will fire.</a:t>
            </a:r>
          </a:p>
          <a:p>
            <a:pPr algn="l"/>
            <a:endParaRPr lang="en-US" sz="1800" b="0" i="0" u="none" strike="noStrike" baseline="0" dirty="0">
              <a:latin typeface="F26"/>
            </a:endParaRPr>
          </a:p>
          <a:p>
            <a:pPr algn="l"/>
            <a:r>
              <a:rPr lang="en-US" sz="1800" b="0" i="0" u="none" strike="noStrike" baseline="0" dirty="0">
                <a:latin typeface="F26"/>
              </a:rPr>
              <a:t>Now to set up the optimization to find the weights. The error depends on the weighted sum and the weighted sum depends on the weights. So the derivative of the error function uses the chain-rule! Called backpropagation. And with that you know how much to adjust your weights to get a lower error. </a:t>
            </a:r>
            <a:r>
              <a:rPr lang="en-US" sz="1800" b="0" i="0" u="none" strike="noStrike" baseline="0" dirty="0" err="1">
                <a:latin typeface="F26"/>
              </a:rPr>
              <a:t>Rmsprop</a:t>
            </a:r>
            <a:r>
              <a:rPr lang="en-US" sz="1800" b="0" i="0" u="none" strike="noStrike" baseline="0" dirty="0">
                <a:latin typeface="F26"/>
              </a:rPr>
              <a:t> is usually used for optimization, which is the gradient descent algorithm with </a:t>
            </a:r>
            <a:r>
              <a:rPr lang="en-US" sz="1800" b="0" i="0" u="none" strike="noStrike" baseline="0" dirty="0">
                <a:latin typeface="F54"/>
              </a:rPr>
              <a:t>momentum</a:t>
            </a:r>
            <a:r>
              <a:rPr lang="en-US" sz="1800" b="0" i="0" u="none" strike="noStrike" baseline="0" dirty="0">
                <a:latin typeface="F26"/>
              </a:rPr>
              <a:t>. Momentum restricts the oscillation in one direction. So that by increasing the learning rate, the algorithm takes larger steps in one direction to converge faster.</a:t>
            </a:r>
          </a:p>
          <a:p>
            <a:pPr algn="l"/>
            <a:endParaRPr lang="en-US" sz="1800" b="0" i="0" u="none" strike="noStrike" baseline="0" dirty="0">
              <a:latin typeface="F26"/>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F26"/>
              </a:rPr>
              <a:t>NNs are the most popular. And my theory is that it’s because NNs have a thresholding behavior (a neuron has to have inputs over a certain level to fire). Hydrology works the same way. Called the fill-and-spill hypothesis by Spence &amp; Woo, 2006: Precipitation feeding into a stream must satisfy soil moisture deficits along its flow path before it produces runoff. In other words, the soil needs to fill to a threshold before it can spill to become runoff (Spence &amp; Woo, 2006). </a:t>
            </a:r>
            <a:endParaRPr lang="en-US" sz="1800" dirty="0">
              <a:latin typeface="Montserrat" panose="00000500000000000000" pitchFamily="2" charset="0"/>
            </a:endParaRPr>
          </a:p>
          <a:p>
            <a:pPr algn="l"/>
            <a:endParaRPr lang="en-US" sz="1800" b="0" i="0" u="none" strike="noStrike" baseline="0" dirty="0">
              <a:latin typeface="F26"/>
            </a:endParaRPr>
          </a:p>
        </p:txBody>
      </p:sp>
      <p:sp>
        <p:nvSpPr>
          <p:cNvPr id="4" name="Slide Number Placeholder 3"/>
          <p:cNvSpPr>
            <a:spLocks noGrp="1"/>
          </p:cNvSpPr>
          <p:nvPr>
            <p:ph type="sldNum" sz="quarter" idx="5"/>
          </p:nvPr>
        </p:nvSpPr>
        <p:spPr/>
        <p:txBody>
          <a:bodyPr/>
          <a:lstStyle/>
          <a:p>
            <a:fld id="{EC2820A3-7871-4DAB-96DB-059850CF1E63}" type="slidenum">
              <a:rPr lang="en-US" smtClean="0"/>
              <a:t>12</a:t>
            </a:fld>
            <a:endParaRPr lang="en-US" dirty="0"/>
          </a:p>
        </p:txBody>
      </p:sp>
    </p:spTree>
    <p:extLst>
      <p:ext uri="{BB962C8B-B14F-4D97-AF65-F5344CB8AC3E}">
        <p14:creationId xmlns:p14="http://schemas.microsoft.com/office/powerpoint/2010/main" val="3476512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C2820A3-7871-4DAB-96DB-059850CF1E63}" type="slidenum">
              <a:rPr lang="en-US" smtClean="0"/>
              <a:t>13</a:t>
            </a:fld>
            <a:endParaRPr lang="en-US" dirty="0"/>
          </a:p>
        </p:txBody>
      </p:sp>
    </p:spTree>
    <p:extLst>
      <p:ext uri="{BB962C8B-B14F-4D97-AF65-F5344CB8AC3E}">
        <p14:creationId xmlns:p14="http://schemas.microsoft.com/office/powerpoint/2010/main" val="65121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NN AGG spatial results</a:t>
            </a:r>
          </a:p>
        </p:txBody>
      </p:sp>
      <p:sp>
        <p:nvSpPr>
          <p:cNvPr id="4" name="Slide Number Placeholder 3"/>
          <p:cNvSpPr>
            <a:spLocks noGrp="1"/>
          </p:cNvSpPr>
          <p:nvPr>
            <p:ph type="sldNum" sz="quarter" idx="5"/>
          </p:nvPr>
        </p:nvSpPr>
        <p:spPr/>
        <p:txBody>
          <a:bodyPr/>
          <a:lstStyle/>
          <a:p>
            <a:fld id="{EC2820A3-7871-4DAB-96DB-059850CF1E63}" type="slidenum">
              <a:rPr lang="en-US" smtClean="0"/>
              <a:t>15</a:t>
            </a:fld>
            <a:endParaRPr lang="en-US" dirty="0"/>
          </a:p>
        </p:txBody>
      </p:sp>
    </p:spTree>
    <p:extLst>
      <p:ext uri="{BB962C8B-B14F-4D97-AF65-F5344CB8AC3E}">
        <p14:creationId xmlns:p14="http://schemas.microsoft.com/office/powerpoint/2010/main" val="1564407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F26"/>
              </a:rPr>
              <a:t>The models in this study are especially weak in predicting MKW unimpaired flows, possibly, due to its very short length of record (only two years or 24 observations) compared to other basins (typically 32 years or 393 observations). </a:t>
            </a:r>
            <a:r>
              <a:rPr lang="en-US" sz="1200" b="0" i="0" u="none" strike="noStrike" baseline="0" dirty="0">
                <a:latin typeface="F26"/>
              </a:rPr>
              <a:t>The NN in both aggregate and incremental methods out-perform the BCM in eight of ten basins.</a:t>
            </a:r>
          </a:p>
          <a:p>
            <a:pPr algn="l"/>
            <a:endParaRPr lang="en-US" dirty="0"/>
          </a:p>
        </p:txBody>
      </p:sp>
      <p:sp>
        <p:nvSpPr>
          <p:cNvPr id="4" name="Slide Number Placeholder 3"/>
          <p:cNvSpPr>
            <a:spLocks noGrp="1"/>
          </p:cNvSpPr>
          <p:nvPr>
            <p:ph type="sldNum" sz="quarter" idx="5"/>
          </p:nvPr>
        </p:nvSpPr>
        <p:spPr/>
        <p:txBody>
          <a:bodyPr/>
          <a:lstStyle/>
          <a:p>
            <a:fld id="{EC2820A3-7871-4DAB-96DB-059850CF1E63}" type="slidenum">
              <a:rPr lang="en-US" smtClean="0"/>
              <a:t>16</a:t>
            </a:fld>
            <a:endParaRPr lang="en-US" dirty="0"/>
          </a:p>
        </p:txBody>
      </p:sp>
    </p:spTree>
    <p:extLst>
      <p:ext uri="{BB962C8B-B14F-4D97-AF65-F5344CB8AC3E}">
        <p14:creationId xmlns:p14="http://schemas.microsoft.com/office/powerpoint/2010/main" val="3627307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F26"/>
              </a:rPr>
              <a:t>A basin's drainage area and precipitation are the most important variables in predicting monthly unimpaired ow regardless of model type. Next are lagged precipitation and temperature variables, the snow variable manually calculated from precipitation and temperature, and the mean elevation of the basin. Other variables do not have significant effects on the model performance especially in the NNs. As the addition of variables brings new information to models like the GLM, and improves their performance, the NN prefers extra layers in its network. The trend in the development of NNs has been to develop deeper networks, rather than wider ones, to improve model performance. The advantage of multiple layers is that they can learn features at various levels of </a:t>
            </a:r>
            <a:r>
              <a:rPr lang="en-US" sz="1800" b="0" i="0" u="none" strike="noStrike" baseline="0" dirty="0">
                <a:latin typeface="F56"/>
              </a:rPr>
              <a:t>abstraction </a:t>
            </a:r>
            <a:r>
              <a:rPr lang="en-US" sz="1800" b="0" i="0" u="none" strike="noStrike" baseline="0" dirty="0">
                <a:latin typeface="F26"/>
              </a:rPr>
              <a:t>(</a:t>
            </a:r>
            <a:r>
              <a:rPr lang="en-US" sz="1800" b="0" i="0" u="none" strike="noStrike" baseline="0" dirty="0" err="1">
                <a:latin typeface="F26"/>
              </a:rPr>
              <a:t>Antognini</a:t>
            </a:r>
            <a:r>
              <a:rPr lang="en-US" sz="1800" b="0" i="0" u="none" strike="noStrike" baseline="0" dirty="0">
                <a:latin typeface="F26"/>
              </a:rPr>
              <a:t>, 2016). The flexibility in the depth of a NN means NNs can learn information from fewer variables.</a:t>
            </a:r>
            <a:endParaRPr lang="en-US" dirty="0"/>
          </a:p>
        </p:txBody>
      </p:sp>
      <p:sp>
        <p:nvSpPr>
          <p:cNvPr id="4" name="Slide Number Placeholder 3"/>
          <p:cNvSpPr>
            <a:spLocks noGrp="1"/>
          </p:cNvSpPr>
          <p:nvPr>
            <p:ph type="sldNum" sz="quarter" idx="5"/>
          </p:nvPr>
        </p:nvSpPr>
        <p:spPr/>
        <p:txBody>
          <a:bodyPr/>
          <a:lstStyle/>
          <a:p>
            <a:fld id="{EC2820A3-7871-4DAB-96DB-059850CF1E63}" type="slidenum">
              <a:rPr lang="en-US" smtClean="0"/>
              <a:t>17</a:t>
            </a:fld>
            <a:endParaRPr lang="en-US" dirty="0"/>
          </a:p>
        </p:txBody>
      </p:sp>
    </p:spTree>
    <p:extLst>
      <p:ext uri="{BB962C8B-B14F-4D97-AF65-F5344CB8AC3E}">
        <p14:creationId xmlns:p14="http://schemas.microsoft.com/office/powerpoint/2010/main" val="2973299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C2820A3-7871-4DAB-96DB-059850CF1E63}" type="slidenum">
              <a:rPr lang="en-US" smtClean="0"/>
              <a:t>18</a:t>
            </a:fld>
            <a:endParaRPr lang="en-US" dirty="0"/>
          </a:p>
        </p:txBody>
      </p:sp>
    </p:spTree>
    <p:extLst>
      <p:ext uri="{BB962C8B-B14F-4D97-AF65-F5344CB8AC3E}">
        <p14:creationId xmlns:p14="http://schemas.microsoft.com/office/powerpoint/2010/main" val="3095869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19</a:t>
            </a:fld>
            <a:endParaRPr lang="en-US" dirty="0"/>
          </a:p>
        </p:txBody>
      </p:sp>
    </p:spTree>
    <p:extLst>
      <p:ext uri="{BB962C8B-B14F-4D97-AF65-F5344CB8AC3E}">
        <p14:creationId xmlns:p14="http://schemas.microsoft.com/office/powerpoint/2010/main" val="4114029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loss functions in statistical learning are the l1 norm and l2 norm. </a:t>
            </a:r>
          </a:p>
          <a:p>
            <a:endParaRPr lang="en-US" dirty="0"/>
          </a:p>
          <a:p>
            <a:r>
              <a:rPr lang="en-US" dirty="0"/>
              <a:t>Loss is defined on one observation. </a:t>
            </a:r>
          </a:p>
          <a:p>
            <a:endParaRPr lang="en-US" dirty="0"/>
          </a:p>
          <a:p>
            <a:r>
              <a:rPr lang="en-US" dirty="0"/>
              <a:t>Risk, or cost, is defined as the expectation of the loss function. </a:t>
            </a:r>
          </a:p>
          <a:p>
            <a:endParaRPr lang="en-US" dirty="0"/>
          </a:p>
          <a:p>
            <a:r>
              <a:rPr lang="en-US" dirty="0"/>
              <a:t>Regret is the difference between the consequences of a sub optimal decision and the optimal decision. Some argue that, in machine learning, the objective should be to always minimize regret. However, to avoid developing a mathematical representation for regret, we will leave this discussion and proceed with the much simpler risk-minimization framework.</a:t>
            </a:r>
          </a:p>
          <a:p>
            <a:endParaRPr lang="en-US" dirty="0"/>
          </a:p>
          <a:p>
            <a:r>
              <a:rPr lang="en-US" dirty="0"/>
              <a:t>So we define the machine learned model to be the one that has a minimum expected loss out of all the possible models.  </a:t>
            </a:r>
          </a:p>
        </p:txBody>
      </p:sp>
      <p:sp>
        <p:nvSpPr>
          <p:cNvPr id="4" name="Slide Number Placeholder 3"/>
          <p:cNvSpPr>
            <a:spLocks noGrp="1"/>
          </p:cNvSpPr>
          <p:nvPr>
            <p:ph type="sldNum" sz="quarter" idx="10"/>
          </p:nvPr>
        </p:nvSpPr>
        <p:spPr/>
        <p:txBody>
          <a:bodyPr/>
          <a:lstStyle/>
          <a:p>
            <a:fld id="{EC2820A3-7871-4DAB-96DB-059850CF1E63}" type="slidenum">
              <a:rPr lang="en-US" smtClean="0"/>
              <a:t>20</a:t>
            </a:fld>
            <a:endParaRPr lang="en-US" dirty="0"/>
          </a:p>
        </p:txBody>
      </p:sp>
    </p:spTree>
    <p:extLst>
      <p:ext uri="{BB962C8B-B14F-4D97-AF65-F5344CB8AC3E}">
        <p14:creationId xmlns:p14="http://schemas.microsoft.com/office/powerpoint/2010/main" val="3559264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latin typeface="Montserrat" panose="00000500000000000000" pitchFamily="2" charset="0"/>
            </a:endParaRPr>
          </a:p>
        </p:txBody>
      </p:sp>
      <p:sp>
        <p:nvSpPr>
          <p:cNvPr id="4" name="Slide Number Placeholder 3"/>
          <p:cNvSpPr>
            <a:spLocks noGrp="1"/>
          </p:cNvSpPr>
          <p:nvPr>
            <p:ph type="sldNum" sz="quarter" idx="10"/>
          </p:nvPr>
        </p:nvSpPr>
        <p:spPr/>
        <p:txBody>
          <a:bodyPr/>
          <a:lstStyle/>
          <a:p>
            <a:fld id="{EC2820A3-7871-4DAB-96DB-059850CF1E63}" type="slidenum">
              <a:rPr lang="en-US" smtClean="0"/>
              <a:t>2</a:t>
            </a:fld>
            <a:endParaRPr lang="en-US" dirty="0"/>
          </a:p>
        </p:txBody>
      </p:sp>
    </p:spTree>
    <p:extLst>
      <p:ext uri="{BB962C8B-B14F-4D97-AF65-F5344CB8AC3E}">
        <p14:creationId xmlns:p14="http://schemas.microsoft.com/office/powerpoint/2010/main" val="3727534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 of being</a:t>
            </a:r>
            <a:r>
              <a:rPr lang="en-US" baseline="0" dirty="0"/>
              <a:t> over prepared for a flood is not as much as being underprepared for it. </a:t>
            </a:r>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21</a:t>
            </a:fld>
            <a:endParaRPr lang="en-US" dirty="0"/>
          </a:p>
        </p:txBody>
      </p:sp>
    </p:spTree>
    <p:extLst>
      <p:ext uri="{BB962C8B-B14F-4D97-AF65-F5344CB8AC3E}">
        <p14:creationId xmlns:p14="http://schemas.microsoft.com/office/powerpoint/2010/main" val="1561447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 a loss function that produces more conservative predictions at the peaks. For example, over predicting the severity of a flood, or a drought, is better than under predicting it. This approach would require us to label all points as either a peak, normal, or drought point. The difficulty lies in developing a labeling mechanism (i.e., a classification model) before running the regression model on predicted peak, normal, or drought labels. It is possible though, that if the entire data set is put through this method, we will be introducing “data leakage" or the leakage of information on the response variable into the model; the classification model will be trained on the response variable which is supposed to be modeled and unknown. </a:t>
            </a:r>
          </a:p>
          <a:p>
            <a:endParaRPr lang="en-US" dirty="0"/>
          </a:p>
          <a:p>
            <a:r>
              <a:rPr lang="en-US" dirty="0"/>
              <a:t>Alternatively, we can fit a thin plate spline to the data with a predefined degree of smoothness (i.e., degree of freedom), then find the points at which the direction of curvature (the second derivative) in the time series changes, and lastly dene two asymmetric loss functions for each of the peak and valley sections (See Figure 4.1). Such loss functions can be defined as linear exponential (LINEX) loss if smoothness is desired.</a:t>
            </a:r>
          </a:p>
          <a:p>
            <a:endParaRPr lang="en-US" dirty="0"/>
          </a:p>
          <a:p>
            <a:r>
              <a:rPr lang="en-US" dirty="0"/>
              <a:t>However, current subgradient-based and derivative-free methods of optimization in convex programming can easily handle the non-differentiability at the origin of the loss function. In fact, many asymmetric loss functions in machine learning have a simple kink in them, which makes them otherwise entirely differentiable.</a:t>
            </a:r>
          </a:p>
        </p:txBody>
      </p:sp>
      <p:sp>
        <p:nvSpPr>
          <p:cNvPr id="4" name="Slide Number Placeholder 3"/>
          <p:cNvSpPr>
            <a:spLocks noGrp="1"/>
          </p:cNvSpPr>
          <p:nvPr>
            <p:ph type="sldNum" sz="quarter" idx="10"/>
          </p:nvPr>
        </p:nvSpPr>
        <p:spPr/>
        <p:txBody>
          <a:bodyPr/>
          <a:lstStyle/>
          <a:p>
            <a:fld id="{EC2820A3-7871-4DAB-96DB-059850CF1E63}" type="slidenum">
              <a:rPr lang="en-US" smtClean="0"/>
              <a:t>22</a:t>
            </a:fld>
            <a:endParaRPr lang="en-US" dirty="0"/>
          </a:p>
        </p:txBody>
      </p:sp>
    </p:spTree>
    <p:extLst>
      <p:ext uri="{BB962C8B-B14F-4D97-AF65-F5344CB8AC3E}">
        <p14:creationId xmlns:p14="http://schemas.microsoft.com/office/powerpoint/2010/main" val="296818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we be concerned with relative errors or straight errors? In hydrology, both manual and automatic attempts aimed at minimizing straight errors often lead to fitting the higher portions of the hydrograph (i.e., peak flows) at the expense of the lower portions (i.e., baseflow) (Krause, Boyle, &amp; Base, 2005). But it is clear that relative errors are generally more important</a:t>
            </a:r>
          </a:p>
          <a:p>
            <a:r>
              <a:rPr lang="en-US" dirty="0"/>
              <a:t>than straight errors. For example, a 10 TAF error in 1,800 TAF (monthly annual average of the Sacramento River) is less extreme of an error than in 15 TAF (monthly annual average of the Colorado River). Relative error loss functions or a simple log transformation of the data can help in this regard.</a:t>
            </a:r>
          </a:p>
          <a:p>
            <a:endParaRPr lang="en-US" dirty="0"/>
          </a:p>
          <a:p>
            <a:r>
              <a:rPr lang="en-US" dirty="0"/>
              <a:t>Should losses be on a continuous function, or multiple ones for each region? Although, most outcomes may follow a discontinuous step function (e.g., a neuron ring or not), continuity and differentiability will help make the math more convenient. In fact, one of the major development in neural networks was the doing away with the concept of thresholds in the step</a:t>
            </a:r>
          </a:p>
          <a:p>
            <a:r>
              <a:rPr lang="en-US" dirty="0"/>
              <a:t>function (representing the collective influence of all the inputs) and replacing it with a smoother sigmoid function. As was the case with neural networks, some optimization algorithms require continuity and differentiability (e.g., gradient decent). However, advances in these methods now allow for many different shapes in the loss function.</a:t>
            </a:r>
          </a:p>
          <a:p>
            <a:endParaRPr lang="en-US" dirty="0"/>
          </a:p>
          <a:p>
            <a:r>
              <a:rPr lang="en-US" dirty="0"/>
              <a:t>Should losses be weighted based on geographic region? The cost of incorrectly managing a densely populated urban basin may be very different than a desert or a headwater basin; the importance of having accurate ow estimates is not completely homogeneous especially across a big and diverse region as California. However, to avoid making those judgements, we will use a single loss function across all regions.</a:t>
            </a:r>
          </a:p>
          <a:p>
            <a:endParaRPr lang="en-US" dirty="0"/>
          </a:p>
          <a:p>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23</a:t>
            </a:fld>
            <a:endParaRPr lang="en-US" dirty="0"/>
          </a:p>
        </p:txBody>
      </p:sp>
    </p:spTree>
    <p:extLst>
      <p:ext uri="{BB962C8B-B14F-4D97-AF65-F5344CB8AC3E}">
        <p14:creationId xmlns:p14="http://schemas.microsoft.com/office/powerpoint/2010/main" val="3302924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American River at North Fork Dam, USGS gauge</a:t>
            </a:r>
          </a:p>
        </p:txBody>
      </p:sp>
      <p:sp>
        <p:nvSpPr>
          <p:cNvPr id="4" name="Slide Number Placeholder 3"/>
          <p:cNvSpPr>
            <a:spLocks noGrp="1"/>
          </p:cNvSpPr>
          <p:nvPr>
            <p:ph type="sldNum" sz="quarter" idx="5"/>
          </p:nvPr>
        </p:nvSpPr>
        <p:spPr/>
        <p:txBody>
          <a:bodyPr/>
          <a:lstStyle/>
          <a:p>
            <a:fld id="{EC2820A3-7871-4DAB-96DB-059850CF1E63}" type="slidenum">
              <a:rPr lang="en-US" smtClean="0"/>
              <a:t>24</a:t>
            </a:fld>
            <a:endParaRPr lang="en-US" dirty="0"/>
          </a:p>
        </p:txBody>
      </p:sp>
    </p:spTree>
    <p:extLst>
      <p:ext uri="{BB962C8B-B14F-4D97-AF65-F5344CB8AC3E}">
        <p14:creationId xmlns:p14="http://schemas.microsoft.com/office/powerpoint/2010/main" val="1742032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F26"/>
              </a:rPr>
              <a:t>Use symmetric functions when you care to predict the mean correctly not the tails. The LOGCOSH performs similarly to the MAE and MSE. The LOGCOSH and MAE are useful when errors in the estimates for larger values do not need to be penalized more by squaring like in the MSE. </a:t>
            </a:r>
          </a:p>
          <a:p>
            <a:pPr algn="l"/>
            <a:r>
              <a:rPr lang="en-US" sz="1800" b="0" i="0" u="none" strike="noStrike" baseline="0" dirty="0">
                <a:latin typeface="F26"/>
              </a:rPr>
              <a:t>The MSPE is biased towards lower predictions and is not suited to problems where the data is skewed positive. However, it can be useful in problems where relative errors are concerned. </a:t>
            </a:r>
          </a:p>
          <a:p>
            <a:pPr algn="l"/>
            <a:r>
              <a:rPr lang="en-US" sz="1800" b="0" i="0" u="none" strike="noStrike" baseline="0" dirty="0">
                <a:latin typeface="F26"/>
              </a:rPr>
              <a:t>Use asymmetric functions to …</a:t>
            </a:r>
            <a:endParaRPr lang="en-US" baseline="0" dirty="0"/>
          </a:p>
        </p:txBody>
      </p:sp>
      <p:sp>
        <p:nvSpPr>
          <p:cNvPr id="4" name="Slide Number Placeholder 3"/>
          <p:cNvSpPr>
            <a:spLocks noGrp="1"/>
          </p:cNvSpPr>
          <p:nvPr>
            <p:ph type="sldNum" sz="quarter" idx="10"/>
          </p:nvPr>
        </p:nvSpPr>
        <p:spPr/>
        <p:txBody>
          <a:bodyPr/>
          <a:lstStyle/>
          <a:p>
            <a:fld id="{EC2820A3-7871-4DAB-96DB-059850CF1E63}" type="slidenum">
              <a:rPr lang="en-US" smtClean="0"/>
              <a:t>25</a:t>
            </a:fld>
            <a:endParaRPr lang="en-US" dirty="0"/>
          </a:p>
        </p:txBody>
      </p:sp>
    </p:spTree>
    <p:extLst>
      <p:ext uri="{BB962C8B-B14F-4D97-AF65-F5344CB8AC3E}">
        <p14:creationId xmlns:p14="http://schemas.microsoft.com/office/powerpoint/2010/main" val="77116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resampling methods to estimate parameters and to test our models. </a:t>
            </a:r>
            <a:endParaRPr lang="en-US" baseline="0" dirty="0"/>
          </a:p>
        </p:txBody>
      </p:sp>
      <p:sp>
        <p:nvSpPr>
          <p:cNvPr id="4" name="Slide Number Placeholder 3"/>
          <p:cNvSpPr>
            <a:spLocks noGrp="1"/>
          </p:cNvSpPr>
          <p:nvPr>
            <p:ph type="sldNum" sz="quarter" idx="10"/>
          </p:nvPr>
        </p:nvSpPr>
        <p:spPr/>
        <p:txBody>
          <a:bodyPr/>
          <a:lstStyle/>
          <a:p>
            <a:fld id="{EC2820A3-7871-4DAB-96DB-059850CF1E63}" type="slidenum">
              <a:rPr lang="en-US" smtClean="0"/>
              <a:t>26</a:t>
            </a:fld>
            <a:endParaRPr lang="en-US" dirty="0"/>
          </a:p>
        </p:txBody>
      </p:sp>
    </p:spTree>
    <p:extLst>
      <p:ext uri="{BB962C8B-B14F-4D97-AF65-F5344CB8AC3E}">
        <p14:creationId xmlns:p14="http://schemas.microsoft.com/office/powerpoint/2010/main" val="3511635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if not all, environmental data have internal correlation and dependence structures: (1) temporal: nature responds to changes gradually. For example, today's precipitation is correlated with yesterday's precipitation; (2) spatial: nearby things are more related than those far from one another. For example, two points close together on a topographic map are likely to have similar</a:t>
            </a:r>
          </a:p>
          <a:p>
            <a:r>
              <a:rPr lang="en-US" dirty="0"/>
              <a:t>elevations; and (3) hierarchical: the network of streams owing into one another (or more formally, the stream order) provides a hierarchical structure. That is, basin topology provides a spatial structure more complicated than merely proximity of river gauges. For example, two points on a river may be close in proximity but depending on which side of the watershed divide they fall</a:t>
            </a:r>
          </a:p>
          <a:p>
            <a:r>
              <a:rPr lang="en-US" dirty="0"/>
              <a:t>on they can be fed by two different basins, in different hierarchies in the network, with different governing hydrologic processes, and therefore, have different measured flows.</a:t>
            </a:r>
          </a:p>
          <a:p>
            <a:endParaRPr lang="en-US" dirty="0"/>
          </a:p>
          <a:p>
            <a:r>
              <a:rPr lang="en-US" dirty="0"/>
              <a:t>We need to keep these dependence structures in mind when estimating the model’s prediction error with resampling methods.</a:t>
            </a:r>
          </a:p>
        </p:txBody>
      </p:sp>
      <p:sp>
        <p:nvSpPr>
          <p:cNvPr id="4" name="Slide Number Placeholder 3"/>
          <p:cNvSpPr>
            <a:spLocks noGrp="1"/>
          </p:cNvSpPr>
          <p:nvPr>
            <p:ph type="sldNum" sz="quarter" idx="10"/>
          </p:nvPr>
        </p:nvSpPr>
        <p:spPr/>
        <p:txBody>
          <a:bodyPr/>
          <a:lstStyle/>
          <a:p>
            <a:fld id="{EC2820A3-7871-4DAB-96DB-059850CF1E63}" type="slidenum">
              <a:rPr lang="en-US" smtClean="0"/>
              <a:t>27</a:t>
            </a:fld>
            <a:endParaRPr lang="en-US" dirty="0"/>
          </a:p>
        </p:txBody>
      </p:sp>
    </p:spTree>
    <p:extLst>
      <p:ext uri="{BB962C8B-B14F-4D97-AF65-F5344CB8AC3E}">
        <p14:creationId xmlns:p14="http://schemas.microsoft.com/office/powerpoint/2010/main" val="2505789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essence, a correlation structure points to a pseudo replication problem. For xd at a distance, d, from xd+d, where xd and xd+d are autocorrelated. The distance d can be defined in time, space, or hierarchy. In random resampling, either of the autocorrelated values may lie in the bag of samples given to the model, or it may be left out-of-bag. Therefore, the model can easily predict one, given that the other is likely in the bag. However, in blocking resampling the two observations are connected and will both end up in the bag or out-of-bag. Here, the model is forced to predict a phenomenon from other observations.</a:t>
            </a:r>
          </a:p>
          <a:p>
            <a:endParaRPr lang="en-US" dirty="0"/>
          </a:p>
          <a:p>
            <a:r>
              <a:rPr lang="en-US" dirty="0"/>
              <a:t>The idea behind blocked resampling is simple: birds of a feather flock together, or more accurately birds of a feather should flock together. That is, if two observations are autocorrelated they should be both included in the bag, or training set, or both be out-of-bag, or in the test set. Surprisingly, this method of error estimation shows how much random methods underestimate</a:t>
            </a:r>
          </a:p>
          <a:p>
            <a:r>
              <a:rPr lang="en-US" dirty="0"/>
              <a:t>the model error. Therefore, models evaluated with random methods may actually perform worse than we think due to the pseudo replication problem that autocorrelation presents.</a:t>
            </a:r>
          </a:p>
        </p:txBody>
      </p:sp>
      <p:sp>
        <p:nvSpPr>
          <p:cNvPr id="4" name="Slide Number Placeholder 3"/>
          <p:cNvSpPr>
            <a:spLocks noGrp="1"/>
          </p:cNvSpPr>
          <p:nvPr>
            <p:ph type="sldNum" sz="quarter" idx="10"/>
          </p:nvPr>
        </p:nvSpPr>
        <p:spPr/>
        <p:txBody>
          <a:bodyPr/>
          <a:lstStyle/>
          <a:p>
            <a:fld id="{EC2820A3-7871-4DAB-96DB-059850CF1E63}" type="slidenum">
              <a:rPr lang="en-US" smtClean="0"/>
              <a:t>28</a:t>
            </a:fld>
            <a:endParaRPr lang="en-US" dirty="0"/>
          </a:p>
        </p:txBody>
      </p:sp>
    </p:spTree>
    <p:extLst>
      <p:ext uri="{BB962C8B-B14F-4D97-AF65-F5344CB8AC3E}">
        <p14:creationId xmlns:p14="http://schemas.microsoft.com/office/powerpoint/2010/main" val="39478219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dirty="0"/>
              <a:t>The test set error can be easily calculated if such a data set exists, or, it can be estimated by holding out a subset of the training data. The holding-out is achieved by resampling strategies, effectively creating the test set we need. Two such resampling methods are: cross validation and bootstrapping. In cross validation, the data set is split into testing and training data sets where each observational unit gets a chance at being in the test set once. In bootstrapping, sampling is done with replacement where each observational unit gets an equal chance at being selected and being selected more than once. In this case, on average 37% of the data set will end up not being selected at all, in other words these observations are out-of-bag.</a:t>
            </a:r>
          </a:p>
          <a:p>
            <a:pPr defTabSz="931774"/>
            <a:endParaRPr lang="en-US" dirty="0"/>
          </a:p>
          <a:p>
            <a:pPr defTabSz="931774"/>
            <a:r>
              <a:rPr lang="en-US" dirty="0"/>
              <a:t>There</a:t>
            </a:r>
            <a:r>
              <a:rPr lang="en-US" baseline="0" dirty="0"/>
              <a:t> are many ways of ordering the dataset and splitting or resampling, but I won’t get into all of them. Just want to mention that I want to show that the different ways of doing this matters. </a:t>
            </a:r>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29</a:t>
            </a:fld>
            <a:endParaRPr lang="en-US" dirty="0"/>
          </a:p>
        </p:txBody>
      </p:sp>
    </p:spTree>
    <p:extLst>
      <p:ext uri="{BB962C8B-B14F-4D97-AF65-F5344CB8AC3E}">
        <p14:creationId xmlns:p14="http://schemas.microsoft.com/office/powerpoint/2010/main" val="4108360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in the</a:t>
            </a:r>
            <a:r>
              <a:rPr lang="en-US" baseline="0" dirty="0"/>
              <a:t> step where the test and train get separated, or the bootstrapped samples are built we need to employ the different blocking methods discussed before and compare their performances with one another. And with an “ideal” measure of fit.  </a:t>
            </a:r>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30</a:t>
            </a:fld>
            <a:endParaRPr lang="en-US" dirty="0"/>
          </a:p>
        </p:txBody>
      </p:sp>
    </p:spTree>
    <p:extLst>
      <p:ext uri="{BB962C8B-B14F-4D97-AF65-F5344CB8AC3E}">
        <p14:creationId xmlns:p14="http://schemas.microsoft.com/office/powerpoint/2010/main" val="1427300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ts val="1040"/>
              </a:spcBef>
              <a:spcAft>
                <a:spcPct val="0"/>
              </a:spcAft>
              <a:buClrTx/>
              <a:buSzTx/>
              <a:buFont typeface="Arial" charset="0"/>
              <a:buNone/>
              <a:tabLst/>
              <a:defRPr/>
            </a:pPr>
            <a:r>
              <a:rPr lang="en-US" dirty="0"/>
              <a:t>International Association of Hydrological Sciences (IAHS) grand challenge 2003-2012</a:t>
            </a:r>
            <a:r>
              <a:rPr lang="en-US" baseline="0" dirty="0"/>
              <a:t> decade. </a:t>
            </a:r>
          </a:p>
          <a:p>
            <a:pPr marL="0" indent="0" eaLnBrk="0" fontAlgn="base" hangingPunct="0">
              <a:lnSpc>
                <a:spcPct val="90000"/>
              </a:lnSpc>
              <a:spcBef>
                <a:spcPts val="1040"/>
              </a:spcBef>
              <a:spcAft>
                <a:spcPct val="0"/>
              </a:spcAft>
              <a:buFont typeface="Arial" charset="0"/>
              <a:buNone/>
            </a:pPr>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3</a:t>
            </a:fld>
            <a:endParaRPr lang="en-US" dirty="0"/>
          </a:p>
        </p:txBody>
      </p:sp>
    </p:spTree>
    <p:extLst>
      <p:ext uri="{BB962C8B-B14F-4D97-AF65-F5344CB8AC3E}">
        <p14:creationId xmlns:p14="http://schemas.microsoft.com/office/powerpoint/2010/main" val="1087559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in the</a:t>
            </a:r>
            <a:r>
              <a:rPr lang="en-US" baseline="0" dirty="0"/>
              <a:t> step where the test and train get separated, or the bootstrapped samples are built we need to employ the different blocking methods discussed before and compare their performances with one another. And with an “ideal” measure of fit.  </a:t>
            </a:r>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31</a:t>
            </a:fld>
            <a:endParaRPr lang="en-US" dirty="0"/>
          </a:p>
        </p:txBody>
      </p:sp>
    </p:spTree>
    <p:extLst>
      <p:ext uri="{BB962C8B-B14F-4D97-AF65-F5344CB8AC3E}">
        <p14:creationId xmlns:p14="http://schemas.microsoft.com/office/powerpoint/2010/main" val="4516837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F26"/>
              </a:rPr>
              <a:t>This is not to say that, in hydrology, random resampling is never useful;</a:t>
            </a:r>
          </a:p>
          <a:p>
            <a:pPr algn="l"/>
            <a:r>
              <a:rPr lang="en-US" sz="1800" b="0" i="0" u="none" strike="noStrike" baseline="0" dirty="0">
                <a:latin typeface="F26"/>
              </a:rPr>
              <a:t>a random test-train split is most appropriate for predicting ow for a sparsely incomplete</a:t>
            </a:r>
          </a:p>
          <a:p>
            <a:pPr algn="l"/>
            <a:r>
              <a:rPr lang="en-US" sz="1800" b="0" i="0" u="none" strike="noStrike" baseline="0" dirty="0">
                <a:latin typeface="F26"/>
              </a:rPr>
              <a:t>gauge record. Blocked resampling in time is most appropriate for predicting or extrapolating</a:t>
            </a:r>
          </a:p>
          <a:p>
            <a:pPr algn="l"/>
            <a:r>
              <a:rPr lang="en-US" sz="1800" b="0" i="0" u="none" strike="noStrike" baseline="0" dirty="0">
                <a:latin typeface="F26"/>
              </a:rPr>
              <a:t>streamflow in time for that location. One should not expect to use these resampling strategies</a:t>
            </a:r>
          </a:p>
          <a:p>
            <a:pPr algn="l"/>
            <a:r>
              <a:rPr lang="en-US" sz="1800" b="0" i="0" u="none" strike="noStrike" baseline="0" dirty="0">
                <a:latin typeface="F26"/>
              </a:rPr>
              <a:t>and get the same predictive accuracy in a purely ungauged basin problem, where blocks are</a:t>
            </a:r>
          </a:p>
          <a:p>
            <a:pPr algn="l"/>
            <a:r>
              <a:rPr lang="en-US" sz="1800" b="0" i="0" u="none" strike="noStrike" baseline="0" dirty="0">
                <a:latin typeface="F26"/>
              </a:rPr>
              <a:t>supposed to be designed across geographic space (or more accurately hierarchical structure).</a:t>
            </a:r>
          </a:p>
        </p:txBody>
      </p:sp>
      <p:sp>
        <p:nvSpPr>
          <p:cNvPr id="4" name="Slide Number Placeholder 3"/>
          <p:cNvSpPr>
            <a:spLocks noGrp="1"/>
          </p:cNvSpPr>
          <p:nvPr>
            <p:ph type="sldNum" sz="quarter" idx="10"/>
          </p:nvPr>
        </p:nvSpPr>
        <p:spPr/>
        <p:txBody>
          <a:bodyPr/>
          <a:lstStyle/>
          <a:p>
            <a:fld id="{EC2820A3-7871-4DAB-96DB-059850CF1E63}" type="slidenum">
              <a:rPr lang="en-US" smtClean="0"/>
              <a:t>32</a:t>
            </a:fld>
            <a:endParaRPr lang="en-US" dirty="0"/>
          </a:p>
        </p:txBody>
      </p:sp>
    </p:spTree>
    <p:extLst>
      <p:ext uri="{BB962C8B-B14F-4D97-AF65-F5344CB8AC3E}">
        <p14:creationId xmlns:p14="http://schemas.microsoft.com/office/powerpoint/2010/main" val="1354918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resampling methods to estimate parameters and to test our models. </a:t>
            </a:r>
            <a:endParaRPr lang="en-US" baseline="0" dirty="0"/>
          </a:p>
        </p:txBody>
      </p:sp>
      <p:sp>
        <p:nvSpPr>
          <p:cNvPr id="4" name="Slide Number Placeholder 3"/>
          <p:cNvSpPr>
            <a:spLocks noGrp="1"/>
          </p:cNvSpPr>
          <p:nvPr>
            <p:ph type="sldNum" sz="quarter" idx="10"/>
          </p:nvPr>
        </p:nvSpPr>
        <p:spPr/>
        <p:txBody>
          <a:bodyPr/>
          <a:lstStyle/>
          <a:p>
            <a:fld id="{EC2820A3-7871-4DAB-96DB-059850CF1E63}" type="slidenum">
              <a:rPr lang="en-US" smtClean="0"/>
              <a:t>33</a:t>
            </a:fld>
            <a:endParaRPr lang="en-US" dirty="0"/>
          </a:p>
        </p:txBody>
      </p:sp>
    </p:spTree>
    <p:extLst>
      <p:ext uri="{BB962C8B-B14F-4D97-AF65-F5344CB8AC3E}">
        <p14:creationId xmlns:p14="http://schemas.microsoft.com/office/powerpoint/2010/main" val="7408443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F26"/>
              </a:rPr>
              <a:t>Pierce et al. (2018) identifies a subset of four, out of 32, GCMs that have done particularly well reproducing California's historical climate. </a:t>
            </a:r>
          </a:p>
          <a:p>
            <a:pPr algn="l"/>
            <a:endParaRPr lang="en-US" sz="1800" b="0" i="0" u="none" strike="noStrike" baseline="0" dirty="0">
              <a:latin typeface="F26"/>
            </a:endParaRPr>
          </a:p>
          <a:p>
            <a:pPr algn="l"/>
            <a:r>
              <a:rPr lang="en-US" sz="1800" b="0" i="0" u="none" strike="noStrike" baseline="0" dirty="0">
                <a:latin typeface="F26"/>
              </a:rPr>
              <a:t>RCPs encapsulate particular sets containing emission of aerosols, concentration of greenhouse gasses, and land-use trajectories.</a:t>
            </a:r>
          </a:p>
          <a:p>
            <a:pPr algn="l"/>
            <a:r>
              <a:rPr lang="en-US" sz="1800" b="0" i="0" u="none" strike="noStrike" baseline="0" dirty="0">
                <a:latin typeface="F26"/>
              </a:rPr>
              <a:t>For example, RCP 4.5 is a medium stabilization emissions scenario that models a future where societies attempt to reduce greenhouse gas emissions, while RCP 8.5 is a very high baseline or business-as-usual emission scenario (Van Vuuren et al., 2011).</a:t>
            </a:r>
            <a:endParaRPr lang="en-US" dirty="0"/>
          </a:p>
        </p:txBody>
      </p:sp>
      <p:sp>
        <p:nvSpPr>
          <p:cNvPr id="4" name="Slide Number Placeholder 3"/>
          <p:cNvSpPr>
            <a:spLocks noGrp="1"/>
          </p:cNvSpPr>
          <p:nvPr>
            <p:ph type="sldNum" sz="quarter" idx="5"/>
          </p:nvPr>
        </p:nvSpPr>
        <p:spPr/>
        <p:txBody>
          <a:bodyPr/>
          <a:lstStyle/>
          <a:p>
            <a:fld id="{EC2820A3-7871-4DAB-96DB-059850CF1E63}" type="slidenum">
              <a:rPr lang="en-US" smtClean="0"/>
              <a:t>34</a:t>
            </a:fld>
            <a:endParaRPr lang="en-US" dirty="0"/>
          </a:p>
        </p:txBody>
      </p:sp>
    </p:spTree>
    <p:extLst>
      <p:ext uri="{BB962C8B-B14F-4D97-AF65-F5344CB8AC3E}">
        <p14:creationId xmlns:p14="http://schemas.microsoft.com/office/powerpoint/2010/main" val="6282585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Got to correct the bias, which brings us to …</a:t>
            </a:r>
          </a:p>
        </p:txBody>
      </p:sp>
      <p:sp>
        <p:nvSpPr>
          <p:cNvPr id="4" name="Slide Number Placeholder 3"/>
          <p:cNvSpPr>
            <a:spLocks noGrp="1"/>
          </p:cNvSpPr>
          <p:nvPr>
            <p:ph type="sldNum" sz="quarter" idx="10"/>
          </p:nvPr>
        </p:nvSpPr>
        <p:spPr/>
        <p:txBody>
          <a:bodyPr/>
          <a:lstStyle/>
          <a:p>
            <a:fld id="{EC2820A3-7871-4DAB-96DB-059850CF1E63}" type="slidenum">
              <a:rPr lang="en-US" smtClean="0"/>
              <a:t>38</a:t>
            </a:fld>
            <a:endParaRPr lang="en-US" dirty="0"/>
          </a:p>
        </p:txBody>
      </p:sp>
    </p:spTree>
    <p:extLst>
      <p:ext uri="{BB962C8B-B14F-4D97-AF65-F5344CB8AC3E}">
        <p14:creationId xmlns:p14="http://schemas.microsoft.com/office/powerpoint/2010/main" val="2430503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resampling methods to estimate parameters and to test our models. </a:t>
            </a:r>
            <a:endParaRPr lang="en-US" baseline="0" dirty="0"/>
          </a:p>
        </p:txBody>
      </p:sp>
      <p:sp>
        <p:nvSpPr>
          <p:cNvPr id="4" name="Slide Number Placeholder 3"/>
          <p:cNvSpPr>
            <a:spLocks noGrp="1"/>
          </p:cNvSpPr>
          <p:nvPr>
            <p:ph type="sldNum" sz="quarter" idx="10"/>
          </p:nvPr>
        </p:nvSpPr>
        <p:spPr/>
        <p:txBody>
          <a:bodyPr/>
          <a:lstStyle/>
          <a:p>
            <a:fld id="{EC2820A3-7871-4DAB-96DB-059850CF1E63}" type="slidenum">
              <a:rPr lang="en-US" smtClean="0"/>
              <a:t>39</a:t>
            </a:fld>
            <a:endParaRPr lang="en-US" dirty="0"/>
          </a:p>
        </p:txBody>
      </p:sp>
    </p:spTree>
    <p:extLst>
      <p:ext uri="{BB962C8B-B14F-4D97-AF65-F5344CB8AC3E}">
        <p14:creationId xmlns:p14="http://schemas.microsoft.com/office/powerpoint/2010/main" val="7571321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41</a:t>
            </a:fld>
            <a:endParaRPr lang="en-US" dirty="0"/>
          </a:p>
        </p:txBody>
      </p:sp>
    </p:spTree>
    <p:extLst>
      <p:ext uri="{BB962C8B-B14F-4D97-AF65-F5344CB8AC3E}">
        <p14:creationId xmlns:p14="http://schemas.microsoft.com/office/powerpoint/2010/main" val="1241006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42</a:t>
            </a:fld>
            <a:endParaRPr lang="en-US" dirty="0"/>
          </a:p>
        </p:txBody>
      </p:sp>
    </p:spTree>
    <p:extLst>
      <p:ext uri="{BB962C8B-B14F-4D97-AF65-F5344CB8AC3E}">
        <p14:creationId xmlns:p14="http://schemas.microsoft.com/office/powerpoint/2010/main" val="2333479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Traditionally most hydrology consisted of mechanistic models. Mechanistic models define the underlying physics equations of flow. But statistical learning techniques provide us with a simpler alternative. Let’s say you have precipitation and temperature on the axes, low flows in yellow and high flows in blue the purpose of statistical learning is to separate the yellow from the blue.</a:t>
            </a:r>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But, there’s some skepticism with empirical methods, which we will get to later. </a:t>
            </a:r>
            <a:r>
              <a:rPr lang="en-US" sz="1200" b="0" i="0" kern="1200" dirty="0">
                <a:solidFill>
                  <a:schemeClr val="tx1"/>
                </a:solidFill>
                <a:effectLst/>
                <a:latin typeface="+mn-lt"/>
                <a:ea typeface="+mn-ea"/>
                <a:cs typeface="+mn-cs"/>
              </a:rPr>
              <a:t>​</a:t>
            </a:r>
          </a:p>
          <a:p>
            <a:pPr marL="0" indent="0" eaLnBrk="0" fontAlgn="base" hangingPunct="0">
              <a:lnSpc>
                <a:spcPct val="90000"/>
              </a:lnSpc>
              <a:spcBef>
                <a:spcPts val="1040"/>
              </a:spcBef>
              <a:spcAft>
                <a:spcPct val="0"/>
              </a:spcAft>
              <a:buFont typeface="Arial" charset="0"/>
              <a:buNone/>
            </a:pPr>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44</a:t>
            </a:fld>
            <a:endParaRPr lang="en-US" dirty="0"/>
          </a:p>
        </p:txBody>
      </p:sp>
    </p:spTree>
    <p:extLst>
      <p:ext uri="{BB962C8B-B14F-4D97-AF65-F5344CB8AC3E}">
        <p14:creationId xmlns:p14="http://schemas.microsoft.com/office/powerpoint/2010/main" val="29608406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Precipitation</a:t>
            </a:r>
            <a:r>
              <a:rPr lang="en-US" baseline="0" dirty="0"/>
              <a:t> thresholds. Maybe this threshold behavior is why neural networks are really popular in this field. </a:t>
            </a:r>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46</a:t>
            </a:fld>
            <a:endParaRPr lang="en-US" dirty="0"/>
          </a:p>
        </p:txBody>
      </p:sp>
    </p:spTree>
    <p:extLst>
      <p:ext uri="{BB962C8B-B14F-4D97-AF65-F5344CB8AC3E}">
        <p14:creationId xmlns:p14="http://schemas.microsoft.com/office/powerpoint/2010/main" val="880788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F26"/>
              </a:rPr>
              <a:t>Unimpaired flow is the flow produced by the basin in its current state, but without human created or operated water storage, diversion, or return flows</a:t>
            </a:r>
            <a:endParaRPr lang="en-US" baseline="0" dirty="0"/>
          </a:p>
          <a:p>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4</a:t>
            </a:fld>
            <a:endParaRPr lang="en-US" dirty="0"/>
          </a:p>
        </p:txBody>
      </p:sp>
    </p:spTree>
    <p:extLst>
      <p:ext uri="{BB962C8B-B14F-4D97-AF65-F5344CB8AC3E}">
        <p14:creationId xmlns:p14="http://schemas.microsoft.com/office/powerpoint/2010/main" val="37781000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dirty="0"/>
              <a:t>Purpose of this chapter is</a:t>
            </a:r>
            <a:r>
              <a:rPr lang="en-US" baseline="0" dirty="0"/>
              <a:t> to show you where the field of “hydroinformatics” currently stands. And what is possible with these methods. [read quote]</a:t>
            </a:r>
            <a:endParaRPr lang="en-US" dirty="0"/>
          </a:p>
          <a:p>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48</a:t>
            </a:fld>
            <a:endParaRPr lang="en-US" dirty="0"/>
          </a:p>
        </p:txBody>
      </p:sp>
    </p:spTree>
    <p:extLst>
      <p:ext uri="{BB962C8B-B14F-4D97-AF65-F5344CB8AC3E}">
        <p14:creationId xmlns:p14="http://schemas.microsoft.com/office/powerpoint/2010/main" val="168933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Most technologies go through such a  phase and so has AI.</a:t>
            </a:r>
            <a:r>
              <a:rPr lang="en-US" baseline="0" dirty="0"/>
              <a:t> What I want to focus on is t</a:t>
            </a:r>
            <a:r>
              <a:rPr lang="en-US" dirty="0"/>
              <a:t>he bulldozer age, where we are. Here,</a:t>
            </a:r>
            <a:r>
              <a:rPr lang="en-US" baseline="0" dirty="0"/>
              <a:t> </a:t>
            </a:r>
            <a:r>
              <a:rPr lang="en-US" dirty="0"/>
              <a:t>we learned that we have unlimited amounts of computing at our disposal, and</a:t>
            </a:r>
            <a:r>
              <a:rPr lang="en-US" baseline="0" dirty="0"/>
              <a:t> </a:t>
            </a:r>
            <a:r>
              <a:rPr lang="en-US" dirty="0"/>
              <a:t>we let the machine process the data much like a bulldozer processes gravel.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a:t>
            </a:r>
            <a:r>
              <a:rPr lang="en-US" baseline="0" dirty="0"/>
              <a:t> field of AI is in the speculation age</a:t>
            </a:r>
            <a:r>
              <a:rPr lang="en-US" dirty="0"/>
              <a:t>, and</a:t>
            </a:r>
            <a:r>
              <a:rPr lang="en-US" baseline="0" dirty="0"/>
              <a:t> unsurprisingly, applications lag behind theory. So all the papers I have read for my lit review so far have been using theory developed in the bulldozer age. </a:t>
            </a:r>
            <a:endParaRPr lang="en-US" dirty="0"/>
          </a:p>
          <a:p>
            <a:endParaRPr lang="en-US" dirty="0"/>
          </a:p>
          <a:p>
            <a:endParaRPr lang="en-US" dirty="0"/>
          </a:p>
          <a:p>
            <a:endParaRPr lang="en-US" dirty="0"/>
          </a:p>
          <a:p>
            <a:r>
              <a:rPr lang="en-US" dirty="0"/>
              <a:t># Recent advances in</a:t>
            </a:r>
            <a:r>
              <a:rPr lang="en-US" baseline="0" dirty="0"/>
              <a:t> </a:t>
            </a:r>
            <a:r>
              <a:rPr lang="en-US" dirty="0"/>
              <a:t>reinforcement learning, one-hot learning (where the machine learns from the first example), learning</a:t>
            </a:r>
            <a:r>
              <a:rPr lang="en-US" baseline="0" dirty="0"/>
              <a:t> </a:t>
            </a:r>
            <a:r>
              <a:rPr lang="en-US" dirty="0"/>
              <a:t>in sparse spaces, and the integration of thinking, perception, and action (rather than viewing them</a:t>
            </a:r>
            <a:r>
              <a:rPr lang="en-US" baseline="0" dirty="0"/>
              <a:t> </a:t>
            </a:r>
            <a:r>
              <a:rPr lang="en-US" dirty="0"/>
              <a:t>separately) are moving us out of the bulldozer era (Winston, 2010). </a:t>
            </a:r>
          </a:p>
          <a:p>
            <a:endParaRPr lang="en-US" dirty="0"/>
          </a:p>
          <a:p>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49</a:t>
            </a:fld>
            <a:endParaRPr lang="en-US" dirty="0"/>
          </a:p>
        </p:txBody>
      </p:sp>
    </p:spTree>
    <p:extLst>
      <p:ext uri="{BB962C8B-B14F-4D97-AF65-F5344CB8AC3E}">
        <p14:creationId xmlns:p14="http://schemas.microsoft.com/office/powerpoint/2010/main" val="32824939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UNEEC method is a data driven technique that consists of clustering, estimation of the probability distribution of error, and building the model of the probability distribution of error (Shrestha &amp; Solomatine, 2009).</a:t>
            </a:r>
          </a:p>
          <a:p>
            <a:endParaRPr lang="en-US" dirty="0"/>
          </a:p>
          <a:p>
            <a:r>
              <a:rPr lang="en-US" dirty="0"/>
              <a:t>Since operational decisions have to be based on the expected future demands for water, rather than just the present known requirements, it is necessary to develop a short-term, demand-forecasting procedure. Trends, seasonality, and general periodicities are usually found in these type of time-series, which make them ideal candidates for ARMA models.</a:t>
            </a:r>
          </a:p>
          <a:p>
            <a:endParaRPr lang="en-US" dirty="0"/>
          </a:p>
          <a:p>
            <a:r>
              <a:rPr lang="en-US" dirty="0"/>
              <a:t>The applications of SVM in regression of time series is still in its infancy. Such studies show that advances in this field is putting SVMs generally on par with neural networks in terms of model performance.</a:t>
            </a:r>
          </a:p>
          <a:p>
            <a:endParaRPr lang="en-US" dirty="0"/>
          </a:p>
          <a:p>
            <a:r>
              <a:rPr lang="en-US" dirty="0"/>
              <a:t>Han et al. (2007) shows a peculiar behavior of the SVM where lighter rainfall would generate unrealistic hydrographs that would ramp up to an equilibrium point rather than having the characteristic skewed bell shape. This clearly contradicts the hydrological principle that a limited amount of rainfall couldn’t generate an unlimited amount of ow. However, the model still performs well</a:t>
            </a:r>
          </a:p>
          <a:p>
            <a:r>
              <a:rPr lang="en-US" dirty="0"/>
              <a:t>given the data it has trained and was tested on (Han et al., 2007).</a:t>
            </a:r>
          </a:p>
        </p:txBody>
      </p:sp>
      <p:sp>
        <p:nvSpPr>
          <p:cNvPr id="4" name="Slide Number Placeholder 3"/>
          <p:cNvSpPr>
            <a:spLocks noGrp="1"/>
          </p:cNvSpPr>
          <p:nvPr>
            <p:ph type="sldNum" sz="quarter" idx="10"/>
          </p:nvPr>
        </p:nvSpPr>
        <p:spPr/>
        <p:txBody>
          <a:bodyPr/>
          <a:lstStyle/>
          <a:p>
            <a:fld id="{EC2820A3-7871-4DAB-96DB-059850CF1E63}" type="slidenum">
              <a:rPr lang="en-US" smtClean="0"/>
              <a:t>50</a:t>
            </a:fld>
            <a:endParaRPr lang="en-US" dirty="0"/>
          </a:p>
        </p:txBody>
      </p:sp>
    </p:spTree>
    <p:extLst>
      <p:ext uri="{BB962C8B-B14F-4D97-AF65-F5344CB8AC3E}">
        <p14:creationId xmlns:p14="http://schemas.microsoft.com/office/powerpoint/2010/main" val="34865016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Yu et al. (2004) used SVMs for real-time hydrologic forecasting. In this study, 16 years of daily data informs the learning or phase space reconstruction and the last year of record is used for a 1-lead day prediction. One problem associated with SVMs is its difficulty in dealing with a large training record, which is required in chaotic time series analysis. To make SVMs more suitable to</a:t>
            </a:r>
          </a:p>
          <a:p>
            <a:r>
              <a:rPr lang="en-US" dirty="0"/>
              <a:t>such problems, a decomposition method can be applied, which is demonstrated in this study (Yu et al., 2004).</a:t>
            </a:r>
          </a:p>
          <a:p>
            <a:endParaRPr lang="en-US" dirty="0"/>
          </a:p>
          <a:p>
            <a:r>
              <a:rPr lang="en-US" dirty="0"/>
              <a:t>Gautam and Holz (2001) proposes an adaptive neuro-fuzzy system with autoregressive exogenous input (ARX) structure which was capable of reasonably producing the hydrograph shape and was able to maintain a good representation of the overall water balance as well as the general flow pattern. Its excellent performance for one-step prediction shows that it will be very valuable for</a:t>
            </a:r>
          </a:p>
          <a:p>
            <a:r>
              <a:rPr lang="en-US" dirty="0"/>
              <a:t>real-time forecasting and control of floods (Gautam &amp; Holz, 2001).</a:t>
            </a:r>
          </a:p>
          <a:p>
            <a:endParaRPr lang="en-US" dirty="0"/>
          </a:p>
          <a:p>
            <a:r>
              <a:rPr lang="en-US" dirty="0"/>
              <a:t>Ames, Neilson, Stevens, and Lall (2005) uses Bayesian networks to model water management decisions in complying with phosphorous loadings in a river. This study estimates the probability of meeting legal water quality requirements for phosphorus in a creek under several management scenarios and estimates the probability of increased recreational use of the reservoir on the creek and subsequent revenue under these scenarios. The Bayesian networks framework serves as a structured means for capturing the probability that management activities will have the desired effect (Ames</a:t>
            </a:r>
          </a:p>
          <a:p>
            <a:r>
              <a:rPr lang="en-US" dirty="0"/>
              <a:t>et al., 2005).</a:t>
            </a:r>
          </a:p>
        </p:txBody>
      </p:sp>
      <p:sp>
        <p:nvSpPr>
          <p:cNvPr id="4" name="Slide Number Placeholder 3"/>
          <p:cNvSpPr>
            <a:spLocks noGrp="1"/>
          </p:cNvSpPr>
          <p:nvPr>
            <p:ph type="sldNum" sz="quarter" idx="10"/>
          </p:nvPr>
        </p:nvSpPr>
        <p:spPr/>
        <p:txBody>
          <a:bodyPr/>
          <a:lstStyle/>
          <a:p>
            <a:fld id="{EC2820A3-7871-4DAB-96DB-059850CF1E63}" type="slidenum">
              <a:rPr lang="en-US" smtClean="0"/>
              <a:t>51</a:t>
            </a:fld>
            <a:endParaRPr lang="en-US" dirty="0"/>
          </a:p>
        </p:txBody>
      </p:sp>
    </p:spTree>
    <p:extLst>
      <p:ext uri="{BB962C8B-B14F-4D97-AF65-F5344CB8AC3E}">
        <p14:creationId xmlns:p14="http://schemas.microsoft.com/office/powerpoint/2010/main" val="9222204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52</a:t>
            </a:fld>
            <a:endParaRPr lang="en-US" dirty="0"/>
          </a:p>
        </p:txBody>
      </p:sp>
    </p:spTree>
    <p:extLst>
      <p:ext uri="{BB962C8B-B14F-4D97-AF65-F5344CB8AC3E}">
        <p14:creationId xmlns:p14="http://schemas.microsoft.com/office/powerpoint/2010/main" val="24256727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dirty="0"/>
              <a:t>Skip these!!!!</a:t>
            </a:r>
            <a:r>
              <a:rPr lang="en-US" baseline="0" dirty="0"/>
              <a:t> </a:t>
            </a:r>
          </a:p>
          <a:p>
            <a:pPr defTabSz="931774"/>
            <a:r>
              <a:rPr lang="en-US" dirty="0"/>
              <a:t>Among many hydrologist, there is still a certain skepticism about statistical modeling. Klemes (1982) warns modelers of the general limitations of empirical modeling, the most important are as follows:</a:t>
            </a:r>
          </a:p>
          <a:p>
            <a:endParaRPr lang="en-US" dirty="0"/>
          </a:p>
          <a:p>
            <a:r>
              <a:rPr lang="en-US" dirty="0"/>
              <a:t>In search of “better calculus", the modeler may be in danger of overfitting (i.e., regarding</a:t>
            </a:r>
          </a:p>
          <a:p>
            <a:r>
              <a:rPr lang="en-US" dirty="0"/>
              <a:t>part of the noise in the data as information) (Klemes, 1982). However, resampling methods, when</a:t>
            </a:r>
          </a:p>
          <a:p>
            <a:r>
              <a:rPr lang="en-US" dirty="0"/>
              <a:t>correctly applied, can illuminate the differences between training and testing set performances.</a:t>
            </a:r>
          </a:p>
          <a:p>
            <a:endParaRPr lang="en-US" dirty="0"/>
          </a:p>
          <a:p>
            <a:r>
              <a:rPr lang="en-US" dirty="0"/>
              <a:t>Furthermore, empirical models must be regarded as interpolation formulas, and so, they</a:t>
            </a:r>
          </a:p>
          <a:p>
            <a:r>
              <a:rPr lang="en-US" dirty="0"/>
              <a:t>have no justification outside the range of the underlying data sets (Klemes, 1982). The models in</a:t>
            </a:r>
          </a:p>
          <a:p>
            <a:r>
              <a:rPr lang="en-US" dirty="0"/>
              <a:t>this study were fitted with data on the California Sierra Nevada mountainous basins, as well as</a:t>
            </a:r>
          </a:p>
          <a:p>
            <a:r>
              <a:rPr lang="en-US" dirty="0"/>
              <a:t>some coastal, and southern California basins. These training data sets more or</a:t>
            </a:r>
          </a:p>
          <a:p>
            <a:r>
              <a:rPr lang="en-US" dirty="0"/>
              <a:t>less span the same hydrologic region (United States Geological Survey Region No. 18). As such,</a:t>
            </a:r>
          </a:p>
          <a:p>
            <a:r>
              <a:rPr lang="en-US" dirty="0"/>
              <a:t>the model may not be applicable to basins outside this spatial range as other hydrologic processes</a:t>
            </a:r>
          </a:p>
          <a:p>
            <a:r>
              <a:rPr lang="en-US" dirty="0"/>
              <a:t>may govern those basins. </a:t>
            </a:r>
          </a:p>
        </p:txBody>
      </p:sp>
      <p:sp>
        <p:nvSpPr>
          <p:cNvPr id="4" name="Slide Number Placeholder 3"/>
          <p:cNvSpPr>
            <a:spLocks noGrp="1"/>
          </p:cNvSpPr>
          <p:nvPr>
            <p:ph type="sldNum" sz="quarter" idx="10"/>
          </p:nvPr>
        </p:nvSpPr>
        <p:spPr/>
        <p:txBody>
          <a:bodyPr/>
          <a:lstStyle/>
          <a:p>
            <a:fld id="{EC2820A3-7871-4DAB-96DB-059850CF1E63}" type="slidenum">
              <a:rPr lang="en-US" smtClean="0"/>
              <a:t>53</a:t>
            </a:fld>
            <a:endParaRPr lang="en-US" dirty="0"/>
          </a:p>
        </p:txBody>
      </p:sp>
    </p:spTree>
    <p:extLst>
      <p:ext uri="{BB962C8B-B14F-4D97-AF65-F5344CB8AC3E}">
        <p14:creationId xmlns:p14="http://schemas.microsoft.com/office/powerpoint/2010/main" val="11745940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many hydrologist, there is still a certain skepticism about statistical modeling. Klemes (1982) warns modelers of the general limitations of empirical modeling, the most important are as follows:</a:t>
            </a:r>
          </a:p>
        </p:txBody>
      </p:sp>
      <p:sp>
        <p:nvSpPr>
          <p:cNvPr id="4" name="Slide Number Placeholder 3"/>
          <p:cNvSpPr>
            <a:spLocks noGrp="1"/>
          </p:cNvSpPr>
          <p:nvPr>
            <p:ph type="sldNum" sz="quarter" idx="10"/>
          </p:nvPr>
        </p:nvSpPr>
        <p:spPr/>
        <p:txBody>
          <a:bodyPr/>
          <a:lstStyle/>
          <a:p>
            <a:fld id="{EC2820A3-7871-4DAB-96DB-059850CF1E63}" type="slidenum">
              <a:rPr lang="en-US" smtClean="0"/>
              <a:t>54</a:t>
            </a:fld>
            <a:endParaRPr lang="en-US" dirty="0"/>
          </a:p>
        </p:txBody>
      </p:sp>
    </p:spTree>
    <p:extLst>
      <p:ext uri="{BB962C8B-B14F-4D97-AF65-F5344CB8AC3E}">
        <p14:creationId xmlns:p14="http://schemas.microsoft.com/office/powerpoint/2010/main" val="7921284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concerns with spatial extrapolation, there is temporal extrapolation. As we now face climate change imposing non-stationarity on environmental variables like precipitation and temperature, empirical models for ow should not be used to extrapolate beyond the limits of the variables the model observes or it will run the risk of large errors. However with short training</a:t>
            </a:r>
          </a:p>
          <a:p>
            <a:r>
              <a:rPr lang="en-US" dirty="0"/>
              <a:t>and testing records (or in long records where trend seasonality and noise can be decomposed) this phenomenon does not introduce a substantial problem. </a:t>
            </a:r>
          </a:p>
          <a:p>
            <a:endParaRPr lang="en-US" dirty="0"/>
          </a:p>
          <a:p>
            <a:r>
              <a:rPr lang="en-US" dirty="0"/>
              <a:t>Another downside is the complexity in model structure, especially in ensemble statistical learning methods, which are sometimes referred to as black-box models. If inference, or model parameters, are of interest complex models will introduce challenges. Dimensionality reduction methods (e.g., principle component analysis, partial least squares) and regularization techniques</a:t>
            </a:r>
          </a:p>
          <a:p>
            <a:r>
              <a:rPr lang="en-US" dirty="0"/>
              <a:t>in regression (e.g., ridge, lasso, and elastic net) can help reduce the number of parameters in the model, and therefore, systematically produce a simpler model structure.</a:t>
            </a:r>
          </a:p>
          <a:p>
            <a:endParaRPr lang="en-US" dirty="0"/>
          </a:p>
          <a:p>
            <a:r>
              <a:rPr lang="en-US" dirty="0"/>
              <a:t>The essential arbitrariness in the selection of the form of an empirical model is another drawback (Klemes, 1982). Most studies report using one modeling method, which perhaps suggests that researchers are not employing more than one modeling method. Such a study could provide insights into the system by revealing the sensitivity of results to the algorithms employed. Therefore,</a:t>
            </a:r>
          </a:p>
          <a:p>
            <a:r>
              <a:rPr lang="en-US" dirty="0"/>
              <a:t>the application and comparison of different machine learning models to the ungauged basin problem was considered in this study.</a:t>
            </a:r>
          </a:p>
          <a:p>
            <a:endParaRPr lang="en-US" dirty="0"/>
          </a:p>
          <a:p>
            <a:r>
              <a:rPr lang="en-US" dirty="0"/>
              <a:t>Lastly, there are limitations caused by the nature of the algorithms deployed. For example, regression-based random forest models make predictions by averaging predictions made by multiple regression trees. Therefore, the ensemble model limits the predictions it makes to the range seen in the training data; in other words, the predictions do not extrapolate to ranges not seen in the</a:t>
            </a:r>
          </a:p>
          <a:p>
            <a:r>
              <a:rPr lang="en-US" dirty="0"/>
              <a:t>training data. In fact, the averaging dampens the density function when we compare the observed to the predicted data. This is especially problematic where the extreme tails of the distribution (i.e., the floods and droughts) are of interest.</a:t>
            </a:r>
          </a:p>
        </p:txBody>
      </p:sp>
      <p:sp>
        <p:nvSpPr>
          <p:cNvPr id="4" name="Slide Number Placeholder 3"/>
          <p:cNvSpPr>
            <a:spLocks noGrp="1"/>
          </p:cNvSpPr>
          <p:nvPr>
            <p:ph type="sldNum" sz="quarter" idx="10"/>
          </p:nvPr>
        </p:nvSpPr>
        <p:spPr/>
        <p:txBody>
          <a:bodyPr/>
          <a:lstStyle/>
          <a:p>
            <a:fld id="{EC2820A3-7871-4DAB-96DB-059850CF1E63}" type="slidenum">
              <a:rPr lang="en-US" smtClean="0"/>
              <a:t>55</a:t>
            </a:fld>
            <a:endParaRPr lang="en-US" dirty="0"/>
          </a:p>
        </p:txBody>
      </p:sp>
    </p:spTree>
    <p:extLst>
      <p:ext uri="{BB962C8B-B14F-4D97-AF65-F5344CB8AC3E}">
        <p14:creationId xmlns:p14="http://schemas.microsoft.com/office/powerpoint/2010/main" val="42184537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dirty="0"/>
              <a:t>No human intervention</a:t>
            </a:r>
          </a:p>
          <a:p>
            <a:pPr defTabSz="931774"/>
            <a:r>
              <a:rPr lang="en-US" dirty="0"/>
              <a:t>The main purpose of modeling is to inform decision makers with adequate timing. For example, some models need to be run during a flood. Real-time applications require rapid computation, which statistical methods are more suited to.</a:t>
            </a:r>
          </a:p>
          <a:p>
            <a:pPr defTabSz="931774"/>
            <a:endParaRPr lang="en-US" dirty="0"/>
          </a:p>
          <a:p>
            <a:r>
              <a:rPr lang="en-US" dirty="0"/>
              <a:t>These merits have motivated their study in the following</a:t>
            </a:r>
            <a:r>
              <a:rPr lang="en-US" baseline="0" dirty="0"/>
              <a:t> </a:t>
            </a:r>
            <a:r>
              <a:rPr lang="en-US" dirty="0"/>
              <a:t>chapters.</a:t>
            </a:r>
          </a:p>
          <a:p>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56</a:t>
            </a:fld>
            <a:endParaRPr lang="en-US" dirty="0"/>
          </a:p>
        </p:txBody>
      </p:sp>
    </p:spTree>
    <p:extLst>
      <p:ext uri="{BB962C8B-B14F-4D97-AF65-F5344CB8AC3E}">
        <p14:creationId xmlns:p14="http://schemas.microsoft.com/office/powerpoint/2010/main" val="252743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dirty="0"/>
              <a:t>: i) to complete a sparsely missing record? ii) to predict in time in the past iii) to predict in space in the past iv) to predict into the future.</a:t>
            </a:r>
          </a:p>
          <a:p>
            <a:pPr defTabSz="931774"/>
            <a:endParaRPr lang="en-US" dirty="0"/>
          </a:p>
          <a:p>
            <a:r>
              <a:rPr lang="en-US" dirty="0"/>
              <a:t>This isn't to say that, in hydrology, random resampling is never useful; the studies, in which</a:t>
            </a:r>
          </a:p>
          <a:p>
            <a:r>
              <a:rPr lang="en-US" dirty="0"/>
              <a:t>a random test-train split is considered, are most appropriate for predicting ow for a sparsely</a:t>
            </a:r>
          </a:p>
          <a:p>
            <a:r>
              <a:rPr lang="en-US" dirty="0"/>
              <a:t>incomplete gauge record, and the studies, in which holding out blocks of data in time is considered</a:t>
            </a:r>
          </a:p>
          <a:p>
            <a:r>
              <a:rPr lang="en-US" dirty="0"/>
              <a:t>the resampling strategy, are most appropriate for predicting streamflow in time for that location.</a:t>
            </a:r>
          </a:p>
          <a:p>
            <a:r>
              <a:rPr lang="en-US" dirty="0"/>
              <a:t>One should not expect to use these resampling strategies and get the same predictive accuracy in a</a:t>
            </a:r>
          </a:p>
          <a:p>
            <a:r>
              <a:rPr lang="en-US" dirty="0"/>
              <a:t>purely ungauged basin problem, where blocks are supposed to be designed across geographic space.</a:t>
            </a:r>
          </a:p>
          <a:p>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65</a:t>
            </a:fld>
            <a:endParaRPr lang="en-US" dirty="0"/>
          </a:p>
        </p:txBody>
      </p:sp>
    </p:spTree>
    <p:extLst>
      <p:ext uri="{BB962C8B-B14F-4D97-AF65-F5344CB8AC3E}">
        <p14:creationId xmlns:p14="http://schemas.microsoft.com/office/powerpoint/2010/main" val="1615095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2820A3-7871-4DAB-96DB-059850CF1E63}" type="slidenum">
              <a:rPr lang="en-US" smtClean="0"/>
              <a:t>5</a:t>
            </a:fld>
            <a:endParaRPr lang="en-US" dirty="0"/>
          </a:p>
        </p:txBody>
      </p:sp>
    </p:spTree>
    <p:extLst>
      <p:ext uri="{BB962C8B-B14F-4D97-AF65-F5344CB8AC3E}">
        <p14:creationId xmlns:p14="http://schemas.microsoft.com/office/powerpoint/2010/main" val="12743014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0" fontAlgn="base" hangingPunct="0">
              <a:lnSpc>
                <a:spcPct val="90000"/>
              </a:lnSpc>
              <a:spcBef>
                <a:spcPts val="1040"/>
              </a:spcBef>
              <a:spcAft>
                <a:spcPct val="0"/>
              </a:spcAft>
              <a:buFont typeface="Arial" charset="0"/>
              <a:buNone/>
            </a:pPr>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66</a:t>
            </a:fld>
            <a:endParaRPr lang="en-US" dirty="0"/>
          </a:p>
        </p:txBody>
      </p:sp>
    </p:spTree>
    <p:extLst>
      <p:ext uri="{BB962C8B-B14F-4D97-AF65-F5344CB8AC3E}">
        <p14:creationId xmlns:p14="http://schemas.microsoft.com/office/powerpoint/2010/main" val="612924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purpose of this map is to provide a guide for model selection. To quote Aristotle: “</a:t>
            </a:r>
            <a:r>
              <a:rPr lang="en-US" sz="1200" i="1" dirty="0">
                <a:latin typeface="Century Gothic" panose="020B0502020202020204" pitchFamily="34" charset="0"/>
                <a:cs typeface="Arial" panose="020B0604020202020204" pitchFamily="34" charset="0"/>
              </a:rPr>
              <a:t>If two things are similar, the thought of one will tend to trigger the thought of the other.” </a:t>
            </a:r>
            <a:r>
              <a:rPr lang="en-US" baseline="0" dirty="0"/>
              <a:t>So, the idea is to put concepts together.</a:t>
            </a:r>
          </a:p>
        </p:txBody>
      </p:sp>
      <p:sp>
        <p:nvSpPr>
          <p:cNvPr id="4" name="Slide Number Placeholder 3"/>
          <p:cNvSpPr>
            <a:spLocks noGrp="1"/>
          </p:cNvSpPr>
          <p:nvPr>
            <p:ph type="sldNum" sz="quarter" idx="10"/>
          </p:nvPr>
        </p:nvSpPr>
        <p:spPr/>
        <p:txBody>
          <a:bodyPr/>
          <a:lstStyle/>
          <a:p>
            <a:fld id="{EC2820A3-7871-4DAB-96DB-059850CF1E63}" type="slidenum">
              <a:rPr lang="en-US" smtClean="0"/>
              <a:t>6</a:t>
            </a:fld>
            <a:endParaRPr lang="en-US" dirty="0"/>
          </a:p>
        </p:txBody>
      </p:sp>
    </p:spTree>
    <p:extLst>
      <p:ext uri="{BB962C8B-B14F-4D97-AF65-F5344CB8AC3E}">
        <p14:creationId xmlns:p14="http://schemas.microsoft.com/office/powerpoint/2010/main" val="2282562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https://github.com/whiteellie/phd-predicting-unguaged-basins/blob/master/ch1%20stats%20flowchart/drawio/statsflowchart_fordiss.png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motivation was to organize my head, or as Jay puts it “organizing the chaos.” It’s a systematic description of the techniques and gives us an understanding of techniques by studying the relationships among them. Imparts one particular view of the world.</a:t>
            </a:r>
          </a:p>
        </p:txBody>
      </p:sp>
      <p:sp>
        <p:nvSpPr>
          <p:cNvPr id="4" name="Slide Number Placeholder 3"/>
          <p:cNvSpPr>
            <a:spLocks noGrp="1"/>
          </p:cNvSpPr>
          <p:nvPr>
            <p:ph type="sldNum" sz="quarter" idx="10"/>
          </p:nvPr>
        </p:nvSpPr>
        <p:spPr/>
        <p:txBody>
          <a:bodyPr/>
          <a:lstStyle/>
          <a:p>
            <a:fld id="{EC2820A3-7871-4DAB-96DB-059850CF1E63}" type="slidenum">
              <a:rPr lang="en-US" smtClean="0"/>
              <a:t>7</a:t>
            </a:fld>
            <a:endParaRPr lang="en-US" dirty="0"/>
          </a:p>
        </p:txBody>
      </p:sp>
    </p:spTree>
    <p:extLst>
      <p:ext uri="{BB962C8B-B14F-4D97-AF65-F5344CB8AC3E}">
        <p14:creationId xmlns:p14="http://schemas.microsoft.com/office/powerpoint/2010/main" val="2641840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grouped the statistical methods into six main categories: </a:t>
            </a:r>
          </a:p>
          <a:p>
            <a:endParaRPr lang="en-US" dirty="0"/>
          </a:p>
          <a:p>
            <a:r>
              <a:rPr lang="en-US" dirty="0"/>
              <a:t>Supervised machine learning methods are more generally used for prediction modeling where no equation is needed to represent the model and you don’t want to emphasize the fact that the data is organized in time/space. </a:t>
            </a:r>
          </a:p>
          <a:p>
            <a:endParaRPr lang="en-US" dirty="0"/>
          </a:p>
          <a:p>
            <a:r>
              <a:rPr lang="en-US" dirty="0"/>
              <a:t>On the other hand, the regression family of methods are used when the purpose is more inference than prediction, and equations, or more specifically the coefficients of the variables in the equations, is of interest. </a:t>
            </a:r>
          </a:p>
          <a:p>
            <a:endParaRPr lang="en-US" dirty="0"/>
          </a:p>
          <a:p>
            <a:r>
              <a:rPr lang="en-US" dirty="0"/>
              <a:t>Time series analysis is most suited to the prediction problems that need to extrapolate into the future. And in </a:t>
            </a:r>
            <a:r>
              <a:rPr lang="en-US" dirty="0" err="1"/>
              <a:t>geostatistics</a:t>
            </a:r>
            <a:r>
              <a:rPr lang="en-US" dirty="0"/>
              <a:t> you are interpolating in space. </a:t>
            </a:r>
          </a:p>
          <a:p>
            <a:endParaRPr lang="en-US" dirty="0"/>
          </a:p>
          <a:p>
            <a:r>
              <a:rPr lang="en-US" dirty="0"/>
              <a:t>Under pattern recognition problems sets, multi-variate analysis and unsupervised machine learning methods and natural groupings in the data. </a:t>
            </a:r>
          </a:p>
          <a:p>
            <a:endParaRPr lang="en-US" dirty="0"/>
          </a:p>
          <a:p>
            <a:r>
              <a:rPr lang="en-US" dirty="0"/>
              <a:t>Other methods handle networks, text, patterns caused by latent factors, and relationships between variables, which generally don't apply to problems in water resources.</a:t>
            </a:r>
          </a:p>
        </p:txBody>
      </p:sp>
      <p:sp>
        <p:nvSpPr>
          <p:cNvPr id="4" name="Slide Number Placeholder 3"/>
          <p:cNvSpPr>
            <a:spLocks noGrp="1"/>
          </p:cNvSpPr>
          <p:nvPr>
            <p:ph type="sldNum" sz="quarter" idx="10"/>
          </p:nvPr>
        </p:nvSpPr>
        <p:spPr/>
        <p:txBody>
          <a:bodyPr/>
          <a:lstStyle/>
          <a:p>
            <a:fld id="{EC2820A3-7871-4DAB-96DB-059850CF1E63}" type="slidenum">
              <a:rPr lang="en-US" smtClean="0"/>
              <a:t>8</a:t>
            </a:fld>
            <a:endParaRPr lang="en-US" dirty="0"/>
          </a:p>
        </p:txBody>
      </p:sp>
    </p:spTree>
    <p:extLst>
      <p:ext uri="{BB962C8B-B14F-4D97-AF65-F5344CB8AC3E}">
        <p14:creationId xmlns:p14="http://schemas.microsoft.com/office/powerpoint/2010/main" val="2057295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C2820A3-7871-4DAB-96DB-059850CF1E63}" type="slidenum">
              <a:rPr lang="en-US" smtClean="0"/>
              <a:t>9</a:t>
            </a:fld>
            <a:endParaRPr lang="en-US" dirty="0"/>
          </a:p>
        </p:txBody>
      </p:sp>
    </p:spTree>
    <p:extLst>
      <p:ext uri="{BB962C8B-B14F-4D97-AF65-F5344CB8AC3E}">
        <p14:creationId xmlns:p14="http://schemas.microsoft.com/office/powerpoint/2010/main" val="559079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267">
                <a:latin typeface="Century Gothic" panose="020B050202020202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533"/>
            </a:lvl1pPr>
            <a:lvl2pPr marL="475476" indent="0" algn="ctr">
              <a:buNone/>
              <a:defRPr sz="2133"/>
            </a:lvl2pPr>
            <a:lvl3pPr marL="950952" indent="0" algn="ctr">
              <a:buNone/>
              <a:defRPr sz="1867"/>
            </a:lvl3pPr>
            <a:lvl4pPr marL="1426428" indent="0" algn="ctr">
              <a:buNone/>
              <a:defRPr sz="1600"/>
            </a:lvl4pPr>
            <a:lvl5pPr marL="1901904" indent="0" algn="ctr">
              <a:buNone/>
              <a:defRPr sz="1600"/>
            </a:lvl5pPr>
            <a:lvl6pPr marL="2377381" indent="0" algn="ctr">
              <a:buNone/>
              <a:defRPr sz="1600"/>
            </a:lvl6pPr>
            <a:lvl7pPr marL="2852857" indent="0" algn="ctr">
              <a:buNone/>
              <a:defRPr sz="1600"/>
            </a:lvl7pPr>
            <a:lvl8pPr marL="3328333" indent="0" algn="ctr">
              <a:buNone/>
              <a:defRPr sz="1600"/>
            </a:lvl8pPr>
            <a:lvl9pPr marL="3803809" indent="0" algn="ctr">
              <a:buNone/>
              <a:defRPr sz="1600"/>
            </a:lvl9pPr>
          </a:lstStyle>
          <a:p>
            <a:r>
              <a:rPr lang="en-US" dirty="0"/>
              <a:t>Click to edit Master subtitle style</a:t>
            </a:r>
          </a:p>
        </p:txBody>
      </p:sp>
    </p:spTree>
    <p:extLst>
      <p:ext uri="{BB962C8B-B14F-4D97-AF65-F5344CB8AC3E}">
        <p14:creationId xmlns:p14="http://schemas.microsoft.com/office/powerpoint/2010/main" val="1252181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vl1pPr>
          </a:lstStyle>
          <a:p>
            <a:pPr defTabSz="1219170">
              <a:defRPr/>
            </a:pPr>
            <a:endParaRPr lang="en-US" dirty="0">
              <a:solidFill>
                <a:prstClr val="black">
                  <a:tint val="75000"/>
                </a:prst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lvl1pPr>
              <a:defRPr/>
            </a:lvl1pPr>
          </a:lstStyle>
          <a:p>
            <a:pPr defTabSz="1219170" fontAlgn="base">
              <a:spcBef>
                <a:spcPct val="0"/>
              </a:spcBef>
              <a:spcAft>
                <a:spcPct val="0"/>
              </a:spcAft>
            </a:pPr>
            <a:fld id="{F72EAD62-2C4B-1F4D-8408-AA2D63357267}" type="slidenum">
              <a:rPr lang="en-US" sz="2400" smtClean="0">
                <a:solidFill>
                  <a:prstClr val="black"/>
                </a:solidFill>
                <a:ea typeface="ＭＳ Ｐゴシック" charset="0"/>
                <a:cs typeface="Arial" charset="0"/>
              </a:rPr>
              <a:pPr defTabSz="1219170" fontAlgn="base">
                <a:spcBef>
                  <a:spcPct val="0"/>
                </a:spcBef>
                <a:spcAft>
                  <a:spcPct val="0"/>
                </a:spcAft>
              </a:pPr>
              <a:t>‹#›</a:t>
            </a:fld>
            <a:endParaRPr lang="en-US" sz="2400" dirty="0">
              <a:solidFill>
                <a:prstClr val="black"/>
              </a:solidFill>
              <a:ea typeface="ＭＳ Ｐゴシック" charset="0"/>
              <a:cs typeface="Arial" charset="0"/>
            </a:endParaRPr>
          </a:p>
        </p:txBody>
      </p:sp>
    </p:spTree>
    <p:extLst>
      <p:ext uri="{BB962C8B-B14F-4D97-AF65-F5344CB8AC3E}">
        <p14:creationId xmlns:p14="http://schemas.microsoft.com/office/powerpoint/2010/main" val="1150312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6"/>
            <a:ext cx="2628900"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3"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vl1pPr>
          </a:lstStyle>
          <a:p>
            <a:pPr defTabSz="1219170">
              <a:defRPr/>
            </a:pPr>
            <a:endParaRPr lang="en-US" dirty="0">
              <a:solidFill>
                <a:prstClr val="black">
                  <a:tint val="75000"/>
                </a:prst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lvl1pPr>
              <a:defRPr/>
            </a:lvl1pPr>
          </a:lstStyle>
          <a:p>
            <a:pPr defTabSz="1219170" fontAlgn="base">
              <a:spcBef>
                <a:spcPct val="0"/>
              </a:spcBef>
              <a:spcAft>
                <a:spcPct val="0"/>
              </a:spcAft>
            </a:pPr>
            <a:fld id="{37229C4E-5E83-A24B-97DB-B4092789E235}" type="slidenum">
              <a:rPr lang="en-US" sz="2400" smtClean="0">
                <a:solidFill>
                  <a:prstClr val="black"/>
                </a:solidFill>
                <a:ea typeface="ＭＳ Ｐゴシック" charset="0"/>
                <a:cs typeface="Arial" charset="0"/>
              </a:rPr>
              <a:pPr defTabSz="1219170" fontAlgn="base">
                <a:spcBef>
                  <a:spcPct val="0"/>
                </a:spcBef>
                <a:spcAft>
                  <a:spcPct val="0"/>
                </a:spcAft>
              </a:pPr>
              <a:t>‹#›</a:t>
            </a:fld>
            <a:endParaRPr lang="en-US" sz="2400" dirty="0">
              <a:solidFill>
                <a:prstClr val="black"/>
              </a:solidFill>
              <a:ea typeface="ＭＳ Ｐゴシック" charset="0"/>
              <a:cs typeface="Arial" charset="0"/>
            </a:endParaRPr>
          </a:p>
        </p:txBody>
      </p:sp>
    </p:spTree>
    <p:extLst>
      <p:ext uri="{BB962C8B-B14F-4D97-AF65-F5344CB8AC3E}">
        <p14:creationId xmlns:p14="http://schemas.microsoft.com/office/powerpoint/2010/main" val="665605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9885" y="360236"/>
            <a:ext cx="10889641" cy="1325563"/>
          </a:xfrm>
        </p:spPr>
        <p:txBody>
          <a:bodyPr/>
          <a:lstStyle>
            <a:lvl1pPr>
              <a:defRPr sz="4400">
                <a:latin typeface="Century Gothic" panose="020B050202020202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Content Placeholder 2"/>
          <p:cNvSpPr>
            <a:spLocks noGrp="1"/>
          </p:cNvSpPr>
          <p:nvPr>
            <p:ph idx="1"/>
          </p:nvPr>
        </p:nvSpPr>
        <p:spPr>
          <a:xfrm>
            <a:off x="899886" y="1825625"/>
            <a:ext cx="10880634" cy="4712666"/>
          </a:xfrm>
        </p:spPr>
        <p:txBody>
          <a:bodyPr/>
          <a:lstStyle>
            <a:lvl1pPr>
              <a:defRPr sz="2200"/>
            </a:lvl1pPr>
            <a:lvl2pPr>
              <a:defRPr sz="2200"/>
            </a:lvl2pPr>
            <a:lvl3pPr>
              <a:defRPr sz="21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2" y="360236"/>
            <a:ext cx="672352" cy="6178055"/>
          </a:xfrm>
          <a:prstGeom prst="rect">
            <a:avLst/>
          </a:prstGeom>
          <a:solidFill>
            <a:srgbClr val="485C73">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R="0" lvl="0" indent="0" algn="ctr" defTabSz="1219170" fontAlgn="base">
              <a:lnSpc>
                <a:spcPct val="100000"/>
              </a:lnSpc>
              <a:spcBef>
                <a:spcPct val="0"/>
              </a:spcBef>
              <a:spcAft>
                <a:spcPct val="0"/>
              </a:spcAft>
              <a:buClrTx/>
              <a:buSzTx/>
              <a:buFontTx/>
              <a:buNone/>
              <a:tabLst/>
            </a:pPr>
            <a:endParaRPr kumimoji="0" lang="en-US" sz="2400" b="0" i="0" u="none" strike="noStrike" cap="none" spc="0" normalizeH="0" baseline="0" noProof="0" dirty="0">
              <a:ln>
                <a:noFill/>
              </a:ln>
              <a:solidFill>
                <a:prstClr val="white"/>
              </a:solidFill>
              <a:effectLst/>
              <a:uLnTx/>
              <a:uFillTx/>
              <a:latin typeface="Book Antiqua"/>
            </a:endParaRPr>
          </a:p>
        </p:txBody>
      </p:sp>
    </p:spTree>
    <p:extLst>
      <p:ext uri="{BB962C8B-B14F-4D97-AF65-F5344CB8AC3E}">
        <p14:creationId xmlns:p14="http://schemas.microsoft.com/office/powerpoint/2010/main" val="597611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34752" y="360236"/>
            <a:ext cx="7154775" cy="1325563"/>
          </a:xfrm>
        </p:spPr>
        <p:txBody>
          <a:bodyPr/>
          <a:lstStyle>
            <a:lvl1pPr>
              <a:defRPr sz="4400">
                <a:latin typeface="Century Gothic" panose="020B050202020202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Content Placeholder 2"/>
          <p:cNvSpPr>
            <a:spLocks noGrp="1"/>
          </p:cNvSpPr>
          <p:nvPr>
            <p:ph idx="1"/>
          </p:nvPr>
        </p:nvSpPr>
        <p:spPr>
          <a:xfrm>
            <a:off x="4634752" y="1825625"/>
            <a:ext cx="7145767" cy="4712666"/>
          </a:xfrm>
        </p:spPr>
        <p:txBody>
          <a:bodyPr/>
          <a:lstStyle>
            <a:lvl1pPr>
              <a:defRPr sz="2200"/>
            </a:lvl1pPr>
            <a:lvl2pPr>
              <a:defRPr sz="2200"/>
            </a:lvl2pPr>
            <a:lvl3pPr>
              <a:defRPr sz="21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360236"/>
            <a:ext cx="4383742" cy="6178055"/>
          </a:xfrm>
          <a:prstGeom prst="rect">
            <a:avLst/>
          </a:prstGeom>
          <a:solidFill>
            <a:srgbClr val="485C73">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R="0" lvl="0" indent="0" algn="ctr" defTabSz="1219170" fontAlgn="base">
              <a:lnSpc>
                <a:spcPct val="100000"/>
              </a:lnSpc>
              <a:spcBef>
                <a:spcPct val="0"/>
              </a:spcBef>
              <a:spcAft>
                <a:spcPct val="0"/>
              </a:spcAft>
              <a:buClrTx/>
              <a:buSzTx/>
              <a:buFontTx/>
              <a:buNone/>
              <a:tabLst/>
            </a:pPr>
            <a:endParaRPr kumimoji="0" lang="en-US" sz="2400" b="0" i="0" u="none" strike="noStrike" cap="none" spc="0" normalizeH="0" baseline="0" noProof="0" dirty="0">
              <a:ln>
                <a:noFill/>
              </a:ln>
              <a:solidFill>
                <a:prstClr val="white"/>
              </a:solidFill>
              <a:effectLst/>
              <a:uLnTx/>
              <a:uFillTx/>
              <a:latin typeface="Book Antiqua"/>
            </a:endParaRPr>
          </a:p>
        </p:txBody>
      </p:sp>
    </p:spTree>
    <p:extLst>
      <p:ext uri="{BB962C8B-B14F-4D97-AF65-F5344CB8AC3E}">
        <p14:creationId xmlns:p14="http://schemas.microsoft.com/office/powerpoint/2010/main" val="1238378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97157" y="360236"/>
            <a:ext cx="9692370" cy="1325563"/>
          </a:xfrm>
        </p:spPr>
        <p:txBody>
          <a:bodyPr/>
          <a:lstStyle>
            <a:lvl1pPr>
              <a:defRPr sz="4400">
                <a:latin typeface="Century Gothic" panose="020B050202020202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Content Placeholder 2"/>
          <p:cNvSpPr>
            <a:spLocks noGrp="1"/>
          </p:cNvSpPr>
          <p:nvPr>
            <p:ph idx="1"/>
          </p:nvPr>
        </p:nvSpPr>
        <p:spPr>
          <a:xfrm>
            <a:off x="2097157" y="1825625"/>
            <a:ext cx="9683364" cy="4712666"/>
          </a:xfrm>
        </p:spPr>
        <p:txBody>
          <a:bodyPr/>
          <a:lstStyle>
            <a:lvl1pPr>
              <a:defRPr sz="2200"/>
            </a:lvl1pPr>
            <a:lvl2pPr>
              <a:defRPr sz="2200"/>
            </a:lvl2pPr>
            <a:lvl3pPr>
              <a:defRPr sz="21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2" y="360236"/>
            <a:ext cx="1913344" cy="6178055"/>
          </a:xfrm>
          <a:prstGeom prst="rect">
            <a:avLst/>
          </a:prstGeom>
          <a:solidFill>
            <a:srgbClr val="485C73">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Book Antiqua"/>
              <a:ea typeface="+mn-ea"/>
              <a:cs typeface="+mn-cs"/>
            </a:endParaRPr>
          </a:p>
        </p:txBody>
      </p:sp>
      <p:sp>
        <p:nvSpPr>
          <p:cNvPr id="5" name="TextBox 4"/>
          <p:cNvSpPr txBox="1"/>
          <p:nvPr userDrawn="1"/>
        </p:nvSpPr>
        <p:spPr>
          <a:xfrm>
            <a:off x="0" y="6519445"/>
            <a:ext cx="1913344" cy="338555"/>
          </a:xfrm>
          <a:prstGeom prst="rect">
            <a:avLst/>
          </a:prstGeom>
        </p:spPr>
        <p:txBody>
          <a:bodyPr vert="horz" wrap="square" lIns="95097" tIns="47549" rIns="95097" bIns="47549" numCol="1" anchor="ctr" anchorCtr="0" compatLnSpc="1">
            <a:prstTxWarp prst="textNoShape">
              <a:avLst/>
            </a:prstTxWarp>
          </a:bodyPr>
          <a:lstStyle>
            <a:defPPr>
              <a:defRPr lang="en-US"/>
            </a:defPPr>
            <a:lvl1pPr algn="r">
              <a:defRPr sz="1600">
                <a:solidFill>
                  <a:srgbClr val="898989"/>
                </a:solidFill>
              </a:defRPr>
            </a:lvl1pPr>
          </a:lstStyle>
          <a:p>
            <a:pPr marL="0" marR="0" lvl="0" indent="0" algn="l" defTabSz="1219170" rtl="0" eaLnBrk="1" fontAlgn="base" latinLnBrk="0" hangingPunct="1">
              <a:lnSpc>
                <a:spcPct val="100000"/>
              </a:lnSpc>
              <a:spcBef>
                <a:spcPct val="0"/>
              </a:spcBef>
              <a:spcAft>
                <a:spcPct val="0"/>
              </a:spcAft>
              <a:buClrTx/>
              <a:buSzTx/>
              <a:buFontTx/>
              <a:buNone/>
              <a:tabLst/>
              <a:defRPr/>
            </a:pPr>
            <a:fld id="{829FE72A-EB09-6F4D-BDBA-8AAB9867452C}" type="slidenum">
              <a:rPr kumimoji="0" lang="en-US" sz="1400" b="0" i="0" u="none" strike="noStrike" kern="1200" cap="none" spc="0" normalizeH="0" baseline="0" noProof="0" smtClean="0">
                <a:ln>
                  <a:noFill/>
                </a:ln>
                <a:solidFill>
                  <a:schemeClr val="tx1"/>
                </a:solidFill>
                <a:effectLst/>
                <a:uLnTx/>
                <a:uFillTx/>
                <a:latin typeface="Century Gothic" panose="020B0502020202020204" pitchFamily="34" charset="0"/>
                <a:ea typeface="ＭＳ Ｐゴシック" charset="0"/>
                <a:cs typeface="Arial" panose="020B0604020202020204" pitchFamily="34" charset="0"/>
              </a:rPr>
              <a:pPr marL="0" marR="0" lvl="0" indent="0" algn="l" defTabSz="1219170" rtl="0" eaLnBrk="1" fontAlgn="base" latinLnBrk="0" hangingPunct="1">
                <a:lnSpc>
                  <a:spcPct val="100000"/>
                </a:lnSpc>
                <a:spcBef>
                  <a:spcPct val="0"/>
                </a:spcBef>
                <a:spcAft>
                  <a:spcPct val="0"/>
                </a:spcAft>
                <a:buClrTx/>
                <a:buSzTx/>
                <a:buFontTx/>
                <a:buNone/>
                <a:tabLst/>
                <a:defRPr/>
              </a:pPr>
              <a:t>‹#›</a:t>
            </a:fld>
            <a:r>
              <a:rPr kumimoji="0" lang="en-US" sz="1400" b="0" i="0" u="none" strike="noStrike" kern="1200" cap="none" spc="0" normalizeH="0" baseline="0" noProof="0" dirty="0">
                <a:ln>
                  <a:noFill/>
                </a:ln>
                <a:solidFill>
                  <a:schemeClr val="tx1"/>
                </a:solidFill>
                <a:effectLst/>
                <a:uLnTx/>
                <a:uFillTx/>
                <a:latin typeface="Century Gothic" panose="020B0502020202020204" pitchFamily="34" charset="0"/>
                <a:ea typeface="ＭＳ Ｐゴシック" charset="0"/>
                <a:cs typeface="Arial" panose="020B0604020202020204" pitchFamily="34" charset="0"/>
              </a:rPr>
              <a:t> of 42</a:t>
            </a:r>
          </a:p>
        </p:txBody>
      </p:sp>
    </p:spTree>
    <p:extLst>
      <p:ext uri="{BB962C8B-B14F-4D97-AF65-F5344CB8AC3E}">
        <p14:creationId xmlns:p14="http://schemas.microsoft.com/office/powerpoint/2010/main" val="359010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6267"/>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533">
                <a:solidFill>
                  <a:schemeClr val="tx1">
                    <a:tint val="75000"/>
                  </a:schemeClr>
                </a:solidFill>
              </a:defRPr>
            </a:lvl1pPr>
            <a:lvl2pPr marL="475476" indent="0">
              <a:buNone/>
              <a:defRPr sz="2133">
                <a:solidFill>
                  <a:schemeClr val="tx1">
                    <a:tint val="75000"/>
                  </a:schemeClr>
                </a:solidFill>
              </a:defRPr>
            </a:lvl2pPr>
            <a:lvl3pPr marL="950952" indent="0">
              <a:buNone/>
              <a:defRPr sz="1867">
                <a:solidFill>
                  <a:schemeClr val="tx1">
                    <a:tint val="75000"/>
                  </a:schemeClr>
                </a:solidFill>
              </a:defRPr>
            </a:lvl3pPr>
            <a:lvl4pPr marL="1426428" indent="0">
              <a:buNone/>
              <a:defRPr sz="1600">
                <a:solidFill>
                  <a:schemeClr val="tx1">
                    <a:tint val="75000"/>
                  </a:schemeClr>
                </a:solidFill>
              </a:defRPr>
            </a:lvl4pPr>
            <a:lvl5pPr marL="1901904" indent="0">
              <a:buNone/>
              <a:defRPr sz="1600">
                <a:solidFill>
                  <a:schemeClr val="tx1">
                    <a:tint val="75000"/>
                  </a:schemeClr>
                </a:solidFill>
              </a:defRPr>
            </a:lvl5pPr>
            <a:lvl6pPr marL="2377381" indent="0">
              <a:buNone/>
              <a:defRPr sz="1600">
                <a:solidFill>
                  <a:schemeClr val="tx1">
                    <a:tint val="75000"/>
                  </a:schemeClr>
                </a:solidFill>
              </a:defRPr>
            </a:lvl6pPr>
            <a:lvl7pPr marL="2852857" indent="0">
              <a:buNone/>
              <a:defRPr sz="1600">
                <a:solidFill>
                  <a:schemeClr val="tx1">
                    <a:tint val="75000"/>
                  </a:schemeClr>
                </a:solidFill>
              </a:defRPr>
            </a:lvl7pPr>
            <a:lvl8pPr marL="3328333" indent="0">
              <a:buNone/>
              <a:defRPr sz="1600">
                <a:solidFill>
                  <a:schemeClr val="tx1">
                    <a:tint val="75000"/>
                  </a:schemeClr>
                </a:solidFill>
              </a:defRPr>
            </a:lvl8pPr>
            <a:lvl9pPr marL="3803809" indent="0">
              <a:buNone/>
              <a:defRPr sz="16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lvl1pPr>
              <a:defRPr/>
            </a:lvl1pPr>
          </a:lstStyle>
          <a:p>
            <a:pPr defTabSz="1219170">
              <a:defRPr/>
            </a:pPr>
            <a:endParaRPr lang="en-US" dirty="0">
              <a:solidFill>
                <a:prstClr val="black">
                  <a:tint val="75000"/>
                </a:prst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lvl1pPr>
              <a:defRPr/>
            </a:lvl1pPr>
          </a:lstStyle>
          <a:p>
            <a:pPr defTabSz="1219170" fontAlgn="base">
              <a:spcBef>
                <a:spcPct val="0"/>
              </a:spcBef>
              <a:spcAft>
                <a:spcPct val="0"/>
              </a:spcAft>
            </a:pPr>
            <a:fld id="{5F91CEEA-A13E-D146-A312-8C181A58D580}" type="slidenum">
              <a:rPr lang="en-US" sz="2400" smtClean="0">
                <a:solidFill>
                  <a:prstClr val="black"/>
                </a:solidFill>
                <a:ea typeface="ＭＳ Ｐゴシック" charset="0"/>
                <a:cs typeface="Arial" charset="0"/>
              </a:rPr>
              <a:pPr defTabSz="1219170" fontAlgn="base">
                <a:spcBef>
                  <a:spcPct val="0"/>
                </a:spcBef>
                <a:spcAft>
                  <a:spcPct val="0"/>
                </a:spcAft>
              </a:pPr>
              <a:t>‹#›</a:t>
            </a:fld>
            <a:endParaRPr lang="en-US" sz="2400" dirty="0">
              <a:solidFill>
                <a:prstClr val="black"/>
              </a:solidFill>
              <a:ea typeface="ＭＳ Ｐゴシック" charset="0"/>
              <a:cs typeface="Arial" charset="0"/>
            </a:endParaRPr>
          </a:p>
        </p:txBody>
      </p:sp>
    </p:spTree>
    <p:extLst>
      <p:ext uri="{BB962C8B-B14F-4D97-AF65-F5344CB8AC3E}">
        <p14:creationId xmlns:p14="http://schemas.microsoft.com/office/powerpoint/2010/main" val="282848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4"/>
          <p:cNvSpPr>
            <a:spLocks noGrp="1"/>
          </p:cNvSpPr>
          <p:nvPr>
            <p:ph type="ftr" sz="quarter" idx="11"/>
          </p:nvPr>
        </p:nvSpPr>
        <p:spPr/>
        <p:txBody>
          <a:bodyPr/>
          <a:lstStyle>
            <a:lvl1pPr>
              <a:defRPr/>
            </a:lvl1pPr>
          </a:lstStyle>
          <a:p>
            <a:pPr defTabSz="1219170">
              <a:defRPr/>
            </a:pPr>
            <a:endParaRPr lang="en-US" dirty="0">
              <a:solidFill>
                <a:prstClr val="black">
                  <a:tint val="75000"/>
                </a:prstClr>
              </a:solidFill>
            </a:endParaRPr>
          </a:p>
        </p:txBody>
      </p:sp>
      <p:sp>
        <p:nvSpPr>
          <p:cNvPr id="7" name="Slide Number Placeholder 5"/>
          <p:cNvSpPr>
            <a:spLocks noGrp="1"/>
          </p:cNvSpPr>
          <p:nvPr>
            <p:ph type="sldNum" sz="quarter" idx="12"/>
          </p:nvPr>
        </p:nvSpPr>
        <p:spPr>
          <a:xfrm>
            <a:off x="8610600" y="6356352"/>
            <a:ext cx="2743200" cy="365125"/>
          </a:xfrm>
          <a:prstGeom prst="rect">
            <a:avLst/>
          </a:prstGeom>
        </p:spPr>
        <p:txBody>
          <a:bodyPr/>
          <a:lstStyle>
            <a:lvl1pPr>
              <a:defRPr/>
            </a:lvl1pPr>
          </a:lstStyle>
          <a:p>
            <a:pPr defTabSz="1219170" fontAlgn="base">
              <a:spcBef>
                <a:spcPct val="0"/>
              </a:spcBef>
              <a:spcAft>
                <a:spcPct val="0"/>
              </a:spcAft>
            </a:pPr>
            <a:fld id="{979F2107-93D3-924D-A42E-A22248172AD2}" type="slidenum">
              <a:rPr lang="en-US" sz="2400" smtClean="0">
                <a:solidFill>
                  <a:prstClr val="black"/>
                </a:solidFill>
                <a:ea typeface="ＭＳ Ｐゴシック" charset="0"/>
                <a:cs typeface="Arial" charset="0"/>
              </a:rPr>
              <a:pPr defTabSz="1219170" fontAlgn="base">
                <a:spcBef>
                  <a:spcPct val="0"/>
                </a:spcBef>
                <a:spcAft>
                  <a:spcPct val="0"/>
                </a:spcAft>
              </a:pPr>
              <a:t>‹#›</a:t>
            </a:fld>
            <a:endParaRPr lang="en-US" sz="2400" dirty="0">
              <a:solidFill>
                <a:prstClr val="black"/>
              </a:solidFill>
              <a:ea typeface="ＭＳ Ｐゴシック" charset="0"/>
              <a:cs typeface="Arial" charset="0"/>
            </a:endParaRPr>
          </a:p>
        </p:txBody>
      </p:sp>
    </p:spTree>
    <p:extLst>
      <p:ext uri="{BB962C8B-B14F-4D97-AF65-F5344CB8AC3E}">
        <p14:creationId xmlns:p14="http://schemas.microsoft.com/office/powerpoint/2010/main" val="1800278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533" b="1"/>
            </a:lvl1pPr>
            <a:lvl2pPr marL="475476" indent="0">
              <a:buNone/>
              <a:defRPr sz="2133" b="1"/>
            </a:lvl2pPr>
            <a:lvl3pPr marL="950952" indent="0">
              <a:buNone/>
              <a:defRPr sz="1867" b="1"/>
            </a:lvl3pPr>
            <a:lvl4pPr marL="1426428" indent="0">
              <a:buNone/>
              <a:defRPr sz="1600" b="1"/>
            </a:lvl4pPr>
            <a:lvl5pPr marL="1901904" indent="0">
              <a:buNone/>
              <a:defRPr sz="1600" b="1"/>
            </a:lvl5pPr>
            <a:lvl6pPr marL="2377381" indent="0">
              <a:buNone/>
              <a:defRPr sz="1600" b="1"/>
            </a:lvl6pPr>
            <a:lvl7pPr marL="2852857" indent="0">
              <a:buNone/>
              <a:defRPr sz="1600" b="1"/>
            </a:lvl7pPr>
            <a:lvl8pPr marL="3328333" indent="0">
              <a:buNone/>
              <a:defRPr sz="1600" b="1"/>
            </a:lvl8pPr>
            <a:lvl9pPr marL="38038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7"/>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533" b="1"/>
            </a:lvl1pPr>
            <a:lvl2pPr marL="475476" indent="0">
              <a:buNone/>
              <a:defRPr sz="2133" b="1"/>
            </a:lvl2pPr>
            <a:lvl3pPr marL="950952" indent="0">
              <a:buNone/>
              <a:defRPr sz="1867" b="1"/>
            </a:lvl3pPr>
            <a:lvl4pPr marL="1426428" indent="0">
              <a:buNone/>
              <a:defRPr sz="1600" b="1"/>
            </a:lvl4pPr>
            <a:lvl5pPr marL="1901904" indent="0">
              <a:buNone/>
              <a:defRPr sz="1600" b="1"/>
            </a:lvl5pPr>
            <a:lvl6pPr marL="2377381" indent="0">
              <a:buNone/>
              <a:defRPr sz="1600" b="1"/>
            </a:lvl6pPr>
            <a:lvl7pPr marL="2852857" indent="0">
              <a:buNone/>
              <a:defRPr sz="1600" b="1"/>
            </a:lvl7pPr>
            <a:lvl8pPr marL="3328333" indent="0">
              <a:buNone/>
              <a:defRPr sz="1600" b="1"/>
            </a:lvl8pPr>
            <a:lvl9pPr marL="38038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3" y="250507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p:cNvSpPr>
            <a:spLocks noGrp="1"/>
          </p:cNvSpPr>
          <p:nvPr>
            <p:ph type="ftr" sz="quarter" idx="11"/>
          </p:nvPr>
        </p:nvSpPr>
        <p:spPr/>
        <p:txBody>
          <a:bodyPr/>
          <a:lstStyle>
            <a:lvl1pPr>
              <a:defRPr/>
            </a:lvl1pPr>
          </a:lstStyle>
          <a:p>
            <a:pPr defTabSz="1219170">
              <a:defRPr/>
            </a:pPr>
            <a:endParaRPr lang="en-US" dirty="0">
              <a:solidFill>
                <a:prstClr val="black">
                  <a:tint val="75000"/>
                </a:prstClr>
              </a:solidFill>
            </a:endParaRPr>
          </a:p>
        </p:txBody>
      </p:sp>
      <p:sp>
        <p:nvSpPr>
          <p:cNvPr id="9" name="Slide Number Placeholder 5"/>
          <p:cNvSpPr>
            <a:spLocks noGrp="1"/>
          </p:cNvSpPr>
          <p:nvPr>
            <p:ph type="sldNum" sz="quarter" idx="12"/>
          </p:nvPr>
        </p:nvSpPr>
        <p:spPr>
          <a:xfrm>
            <a:off x="8610600" y="6356352"/>
            <a:ext cx="2743200" cy="365125"/>
          </a:xfrm>
          <a:prstGeom prst="rect">
            <a:avLst/>
          </a:prstGeom>
        </p:spPr>
        <p:txBody>
          <a:bodyPr/>
          <a:lstStyle>
            <a:lvl1pPr>
              <a:defRPr/>
            </a:lvl1pPr>
          </a:lstStyle>
          <a:p>
            <a:pPr defTabSz="1219170" fontAlgn="base">
              <a:spcBef>
                <a:spcPct val="0"/>
              </a:spcBef>
              <a:spcAft>
                <a:spcPct val="0"/>
              </a:spcAft>
            </a:pPr>
            <a:fld id="{A17F00C0-8030-EF42-9772-D282DE3F9414}" type="slidenum">
              <a:rPr lang="en-US" sz="2400" smtClean="0">
                <a:solidFill>
                  <a:prstClr val="black"/>
                </a:solidFill>
                <a:ea typeface="ＭＳ Ｐゴシック" charset="0"/>
                <a:cs typeface="Arial" charset="0"/>
              </a:rPr>
              <a:pPr defTabSz="1219170" fontAlgn="base">
                <a:spcBef>
                  <a:spcPct val="0"/>
                </a:spcBef>
                <a:spcAft>
                  <a:spcPct val="0"/>
                </a:spcAft>
              </a:pPr>
              <a:t>‹#›</a:t>
            </a:fld>
            <a:endParaRPr lang="en-US" sz="2400" dirty="0">
              <a:solidFill>
                <a:prstClr val="black"/>
              </a:solidFill>
              <a:ea typeface="ＭＳ Ｐゴシック" charset="0"/>
              <a:cs typeface="Arial" charset="0"/>
            </a:endParaRPr>
          </a:p>
        </p:txBody>
      </p:sp>
    </p:spTree>
    <p:extLst>
      <p:ext uri="{BB962C8B-B14F-4D97-AF65-F5344CB8AC3E}">
        <p14:creationId xmlns:p14="http://schemas.microsoft.com/office/powerpoint/2010/main" val="3875526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Footer Placeholder 4"/>
          <p:cNvSpPr>
            <a:spLocks noGrp="1"/>
          </p:cNvSpPr>
          <p:nvPr>
            <p:ph type="ftr" sz="quarter" idx="11"/>
          </p:nvPr>
        </p:nvSpPr>
        <p:spPr/>
        <p:txBody>
          <a:bodyPr/>
          <a:lstStyle>
            <a:lvl1pPr>
              <a:defRPr/>
            </a:lvl1pPr>
          </a:lstStyle>
          <a:p>
            <a:pPr defTabSz="1219170">
              <a:defRPr/>
            </a:pPr>
            <a:r>
              <a:rPr lang="en-US" dirty="0">
                <a:solidFill>
                  <a:prstClr val="black">
                    <a:tint val="75000"/>
                  </a:prstClr>
                </a:solidFill>
              </a:rPr>
              <a:t>elawhite@ucdavis.edu</a:t>
            </a:r>
          </a:p>
        </p:txBody>
      </p:sp>
      <p:sp>
        <p:nvSpPr>
          <p:cNvPr id="5" name="Slide Number Placeholder 5"/>
          <p:cNvSpPr>
            <a:spLocks noGrp="1"/>
          </p:cNvSpPr>
          <p:nvPr>
            <p:ph type="sldNum" sz="quarter" idx="12"/>
          </p:nvPr>
        </p:nvSpPr>
        <p:spPr>
          <a:xfrm>
            <a:off x="8610600" y="6356352"/>
            <a:ext cx="2743200" cy="365125"/>
          </a:xfrm>
          <a:prstGeom prst="rect">
            <a:avLst/>
          </a:prstGeom>
        </p:spPr>
        <p:txBody>
          <a:bodyPr/>
          <a:lstStyle>
            <a:lvl1pPr>
              <a:defRPr/>
            </a:lvl1pPr>
          </a:lstStyle>
          <a:p>
            <a:pPr defTabSz="1219170" fontAlgn="base">
              <a:spcBef>
                <a:spcPct val="0"/>
              </a:spcBef>
              <a:spcAft>
                <a:spcPct val="0"/>
              </a:spcAft>
            </a:pPr>
            <a:fld id="{1B0AD6AB-5949-7742-B5EF-97AC2365BD94}" type="slidenum">
              <a:rPr lang="en-US" sz="2400" smtClean="0">
                <a:solidFill>
                  <a:prstClr val="black"/>
                </a:solidFill>
                <a:ea typeface="ＭＳ Ｐゴシック" charset="0"/>
                <a:cs typeface="Arial" charset="0"/>
              </a:rPr>
              <a:pPr defTabSz="1219170" fontAlgn="base">
                <a:spcBef>
                  <a:spcPct val="0"/>
                </a:spcBef>
                <a:spcAft>
                  <a:spcPct val="0"/>
                </a:spcAft>
              </a:pPr>
              <a:t>‹#›</a:t>
            </a:fld>
            <a:endParaRPr lang="en-US" sz="2400" dirty="0">
              <a:solidFill>
                <a:prstClr val="black"/>
              </a:solidFill>
              <a:ea typeface="ＭＳ Ｐゴシック" charset="0"/>
              <a:cs typeface="Arial" charset="0"/>
            </a:endParaRPr>
          </a:p>
        </p:txBody>
      </p:sp>
    </p:spTree>
    <p:extLst>
      <p:ext uri="{BB962C8B-B14F-4D97-AF65-F5344CB8AC3E}">
        <p14:creationId xmlns:p14="http://schemas.microsoft.com/office/powerpoint/2010/main" val="516828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39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333"/>
            </a:lvl1pPr>
          </a:lstStyle>
          <a:p>
            <a:r>
              <a:rPr lang="en-US" dirty="0"/>
              <a:t>Click to edit Master title style</a:t>
            </a:r>
          </a:p>
        </p:txBody>
      </p:sp>
      <p:sp>
        <p:nvSpPr>
          <p:cNvPr id="3" name="Content Placeholder 2"/>
          <p:cNvSpPr>
            <a:spLocks noGrp="1"/>
          </p:cNvSpPr>
          <p:nvPr>
            <p:ph idx="1"/>
          </p:nvPr>
        </p:nvSpPr>
        <p:spPr>
          <a:xfrm>
            <a:off x="5183188" y="987428"/>
            <a:ext cx="6172200" cy="4873625"/>
          </a:xfrm>
        </p:spPr>
        <p:txBody>
          <a:bodyPr/>
          <a:lstStyle>
            <a:lvl1pPr>
              <a:defRPr sz="3333"/>
            </a:lvl1pPr>
            <a:lvl2pPr>
              <a:defRPr sz="2933"/>
            </a:lvl2pPr>
            <a:lvl3pPr>
              <a:defRPr sz="2533"/>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75476" indent="0">
              <a:buNone/>
              <a:defRPr sz="1467"/>
            </a:lvl2pPr>
            <a:lvl3pPr marL="950952" indent="0">
              <a:buNone/>
              <a:defRPr sz="1200"/>
            </a:lvl3pPr>
            <a:lvl4pPr marL="1426428" indent="0">
              <a:buNone/>
              <a:defRPr sz="1067"/>
            </a:lvl4pPr>
            <a:lvl5pPr marL="1901904" indent="0">
              <a:buNone/>
              <a:defRPr sz="1067"/>
            </a:lvl5pPr>
            <a:lvl6pPr marL="2377381" indent="0">
              <a:buNone/>
              <a:defRPr sz="1067"/>
            </a:lvl6pPr>
            <a:lvl7pPr marL="2852857" indent="0">
              <a:buNone/>
              <a:defRPr sz="1067"/>
            </a:lvl7pPr>
            <a:lvl8pPr marL="3328333" indent="0">
              <a:buNone/>
              <a:defRPr sz="1067"/>
            </a:lvl8pPr>
            <a:lvl9pPr marL="3803809" indent="0">
              <a:buNone/>
              <a:defRPr sz="1067"/>
            </a:lvl9pPr>
          </a:lstStyle>
          <a:p>
            <a:pPr lvl="0"/>
            <a:r>
              <a:rPr lang="en-US"/>
              <a:t>Click to edit Master text styles</a:t>
            </a:r>
          </a:p>
        </p:txBody>
      </p:sp>
      <p:sp>
        <p:nvSpPr>
          <p:cNvPr id="6" name="Footer Placeholder 4"/>
          <p:cNvSpPr>
            <a:spLocks noGrp="1"/>
          </p:cNvSpPr>
          <p:nvPr>
            <p:ph type="ftr" sz="quarter" idx="11"/>
          </p:nvPr>
        </p:nvSpPr>
        <p:spPr/>
        <p:txBody>
          <a:bodyPr/>
          <a:lstStyle>
            <a:lvl1pPr>
              <a:defRPr/>
            </a:lvl1pPr>
          </a:lstStyle>
          <a:p>
            <a:pPr defTabSz="1219170">
              <a:defRPr/>
            </a:pPr>
            <a:endParaRPr lang="en-US" dirty="0">
              <a:solidFill>
                <a:prstClr val="black">
                  <a:tint val="75000"/>
                </a:prstClr>
              </a:solidFill>
            </a:endParaRPr>
          </a:p>
        </p:txBody>
      </p:sp>
      <p:sp>
        <p:nvSpPr>
          <p:cNvPr id="7" name="Slide Number Placeholder 5"/>
          <p:cNvSpPr>
            <a:spLocks noGrp="1"/>
          </p:cNvSpPr>
          <p:nvPr>
            <p:ph type="sldNum" sz="quarter" idx="12"/>
          </p:nvPr>
        </p:nvSpPr>
        <p:spPr>
          <a:xfrm>
            <a:off x="8610600" y="6356352"/>
            <a:ext cx="2743200" cy="365125"/>
          </a:xfrm>
          <a:prstGeom prst="rect">
            <a:avLst/>
          </a:prstGeom>
        </p:spPr>
        <p:txBody>
          <a:bodyPr/>
          <a:lstStyle>
            <a:lvl1pPr>
              <a:defRPr/>
            </a:lvl1pPr>
          </a:lstStyle>
          <a:p>
            <a:pPr defTabSz="1219170" fontAlgn="base">
              <a:spcBef>
                <a:spcPct val="0"/>
              </a:spcBef>
              <a:spcAft>
                <a:spcPct val="0"/>
              </a:spcAft>
            </a:pPr>
            <a:fld id="{5C18CEB1-3DB0-CA4D-AA05-5CB056340F1A}" type="slidenum">
              <a:rPr lang="en-US" sz="2400" smtClean="0">
                <a:solidFill>
                  <a:prstClr val="black"/>
                </a:solidFill>
                <a:ea typeface="ＭＳ Ｐゴシック" charset="0"/>
                <a:cs typeface="Arial" charset="0"/>
              </a:rPr>
              <a:pPr defTabSz="1219170" fontAlgn="base">
                <a:spcBef>
                  <a:spcPct val="0"/>
                </a:spcBef>
                <a:spcAft>
                  <a:spcPct val="0"/>
                </a:spcAft>
              </a:pPr>
              <a:t>‹#›</a:t>
            </a:fld>
            <a:endParaRPr lang="en-US" sz="2400" dirty="0">
              <a:solidFill>
                <a:prstClr val="black"/>
              </a:solidFill>
              <a:ea typeface="ＭＳ Ｐゴシック" charset="0"/>
              <a:cs typeface="Arial" charset="0"/>
            </a:endParaRPr>
          </a:p>
        </p:txBody>
      </p:sp>
    </p:spTree>
    <p:extLst>
      <p:ext uri="{BB962C8B-B14F-4D97-AF65-F5344CB8AC3E}">
        <p14:creationId xmlns:p14="http://schemas.microsoft.com/office/powerpoint/2010/main" val="582674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333"/>
            </a:lvl1pPr>
          </a:lstStyle>
          <a:p>
            <a:r>
              <a:rPr lang="en-US"/>
              <a:t>Click to edit Master title style</a:t>
            </a:r>
          </a:p>
        </p:txBody>
      </p:sp>
      <p:sp>
        <p:nvSpPr>
          <p:cNvPr id="3" name="Picture Placeholder 2"/>
          <p:cNvSpPr>
            <a:spLocks noGrp="1"/>
          </p:cNvSpPr>
          <p:nvPr>
            <p:ph type="pic" idx="1"/>
          </p:nvPr>
        </p:nvSpPr>
        <p:spPr>
          <a:xfrm>
            <a:off x="5183188" y="987428"/>
            <a:ext cx="6172200" cy="4873625"/>
          </a:xfrm>
        </p:spPr>
        <p:txBody>
          <a:bodyPr rtlCol="0">
            <a:normAutofit/>
          </a:bodyPr>
          <a:lstStyle>
            <a:lvl1pPr marL="0" indent="0">
              <a:buNone/>
              <a:defRPr sz="3333"/>
            </a:lvl1pPr>
            <a:lvl2pPr marL="475476" indent="0">
              <a:buNone/>
              <a:defRPr sz="2933"/>
            </a:lvl2pPr>
            <a:lvl3pPr marL="950952" indent="0">
              <a:buNone/>
              <a:defRPr sz="2533"/>
            </a:lvl3pPr>
            <a:lvl4pPr marL="1426428" indent="0">
              <a:buNone/>
              <a:defRPr sz="2133"/>
            </a:lvl4pPr>
            <a:lvl5pPr marL="1901904" indent="0">
              <a:buNone/>
              <a:defRPr sz="2133"/>
            </a:lvl5pPr>
            <a:lvl6pPr marL="2377381" indent="0">
              <a:buNone/>
              <a:defRPr sz="2133"/>
            </a:lvl6pPr>
            <a:lvl7pPr marL="2852857" indent="0">
              <a:buNone/>
              <a:defRPr sz="2133"/>
            </a:lvl7pPr>
            <a:lvl8pPr marL="3328333" indent="0">
              <a:buNone/>
              <a:defRPr sz="2133"/>
            </a:lvl8pPr>
            <a:lvl9pPr marL="3803809" indent="0">
              <a:buNone/>
              <a:defRPr sz="2133"/>
            </a:lvl9pPr>
          </a:lstStyle>
          <a:p>
            <a:pPr lvl="0"/>
            <a:endParaRPr lang="en-US" noProof="0"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75476" indent="0">
              <a:buNone/>
              <a:defRPr sz="1467"/>
            </a:lvl2pPr>
            <a:lvl3pPr marL="950952" indent="0">
              <a:buNone/>
              <a:defRPr sz="1200"/>
            </a:lvl3pPr>
            <a:lvl4pPr marL="1426428" indent="0">
              <a:buNone/>
              <a:defRPr sz="1067"/>
            </a:lvl4pPr>
            <a:lvl5pPr marL="1901904" indent="0">
              <a:buNone/>
              <a:defRPr sz="1067"/>
            </a:lvl5pPr>
            <a:lvl6pPr marL="2377381" indent="0">
              <a:buNone/>
              <a:defRPr sz="1067"/>
            </a:lvl6pPr>
            <a:lvl7pPr marL="2852857" indent="0">
              <a:buNone/>
              <a:defRPr sz="1067"/>
            </a:lvl7pPr>
            <a:lvl8pPr marL="3328333" indent="0">
              <a:buNone/>
              <a:defRPr sz="1067"/>
            </a:lvl8pPr>
            <a:lvl9pPr marL="3803809" indent="0">
              <a:buNone/>
              <a:defRPr sz="1067"/>
            </a:lvl9pPr>
          </a:lstStyle>
          <a:p>
            <a:pPr lvl="0"/>
            <a:r>
              <a:rPr lang="en-US"/>
              <a:t>Click to edit Master text styles</a:t>
            </a:r>
          </a:p>
        </p:txBody>
      </p:sp>
      <p:sp>
        <p:nvSpPr>
          <p:cNvPr id="6" name="Footer Placeholder 4"/>
          <p:cNvSpPr>
            <a:spLocks noGrp="1"/>
          </p:cNvSpPr>
          <p:nvPr>
            <p:ph type="ftr" sz="quarter" idx="11"/>
          </p:nvPr>
        </p:nvSpPr>
        <p:spPr/>
        <p:txBody>
          <a:bodyPr/>
          <a:lstStyle>
            <a:lvl1pPr>
              <a:defRPr/>
            </a:lvl1pPr>
          </a:lstStyle>
          <a:p>
            <a:pPr defTabSz="1219170">
              <a:defRPr/>
            </a:pPr>
            <a:endParaRPr lang="en-US" dirty="0">
              <a:solidFill>
                <a:prstClr val="black">
                  <a:tint val="75000"/>
                </a:prstClr>
              </a:solidFill>
            </a:endParaRPr>
          </a:p>
        </p:txBody>
      </p:sp>
      <p:sp>
        <p:nvSpPr>
          <p:cNvPr id="7" name="Slide Number Placeholder 5"/>
          <p:cNvSpPr>
            <a:spLocks noGrp="1"/>
          </p:cNvSpPr>
          <p:nvPr>
            <p:ph type="sldNum" sz="quarter" idx="12"/>
          </p:nvPr>
        </p:nvSpPr>
        <p:spPr>
          <a:xfrm>
            <a:off x="8610600" y="6356352"/>
            <a:ext cx="2743200" cy="365125"/>
          </a:xfrm>
          <a:prstGeom prst="rect">
            <a:avLst/>
          </a:prstGeom>
        </p:spPr>
        <p:txBody>
          <a:bodyPr/>
          <a:lstStyle>
            <a:lvl1pPr>
              <a:defRPr/>
            </a:lvl1pPr>
          </a:lstStyle>
          <a:p>
            <a:pPr defTabSz="1219170" fontAlgn="base">
              <a:spcBef>
                <a:spcPct val="0"/>
              </a:spcBef>
              <a:spcAft>
                <a:spcPct val="0"/>
              </a:spcAft>
            </a:pPr>
            <a:fld id="{13FEA090-DE1A-C543-8784-678E39C51C7A}" type="slidenum">
              <a:rPr lang="en-US" sz="2400" smtClean="0">
                <a:solidFill>
                  <a:prstClr val="black"/>
                </a:solidFill>
                <a:ea typeface="ＭＳ Ｐゴシック" charset="0"/>
                <a:cs typeface="Arial" charset="0"/>
              </a:rPr>
              <a:pPr defTabSz="1219170" fontAlgn="base">
                <a:spcBef>
                  <a:spcPct val="0"/>
                </a:spcBef>
                <a:spcAft>
                  <a:spcPct val="0"/>
                </a:spcAft>
              </a:pPr>
              <a:t>‹#›</a:t>
            </a:fld>
            <a:endParaRPr lang="en-US" sz="2400" dirty="0">
              <a:solidFill>
                <a:prstClr val="black"/>
              </a:solidFill>
              <a:ea typeface="ＭＳ Ｐゴシック" charset="0"/>
              <a:cs typeface="Arial" charset="0"/>
            </a:endParaRPr>
          </a:p>
        </p:txBody>
      </p:sp>
    </p:spTree>
    <p:extLst>
      <p:ext uri="{BB962C8B-B14F-4D97-AF65-F5344CB8AC3E}">
        <p14:creationId xmlns:p14="http://schemas.microsoft.com/office/powerpoint/2010/main" val="1377855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62637" y="365125"/>
            <a:ext cx="8291163"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3080653" y="1825625"/>
            <a:ext cx="8273147" cy="4351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47747" y="6342843"/>
            <a:ext cx="4114800" cy="365125"/>
          </a:xfrm>
          <a:prstGeom prst="rect">
            <a:avLst/>
          </a:prstGeom>
        </p:spPr>
        <p:txBody>
          <a:bodyPr vert="horz" lIns="71323" tIns="35662" rIns="71323" bIns="35662"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defTabSz="1219170">
              <a:defRPr/>
            </a:pPr>
            <a:endParaRPr lang="en-US" dirty="0">
              <a:solidFill>
                <a:prstClr val="black">
                  <a:tint val="75000"/>
                </a:prstClr>
              </a:solidFill>
            </a:endParaRPr>
          </a:p>
        </p:txBody>
      </p:sp>
    </p:spTree>
    <p:extLst>
      <p:ext uri="{BB962C8B-B14F-4D97-AF65-F5344CB8AC3E}">
        <p14:creationId xmlns:p14="http://schemas.microsoft.com/office/powerpoint/2010/main" val="40198302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lnSpc>
          <a:spcPct val="90000"/>
        </a:lnSpc>
        <a:spcBef>
          <a:spcPct val="0"/>
        </a:spcBef>
        <a:spcAft>
          <a:spcPct val="0"/>
        </a:spcAft>
        <a:defRPr sz="4533" b="1" kern="1200">
          <a:solidFill>
            <a:schemeClr val="tx1"/>
          </a:solidFill>
          <a:latin typeface="Century Gothic" panose="020B0502020202020204" pitchFamily="34" charset="0"/>
          <a:ea typeface="Verdana" panose="020B0604030504040204" pitchFamily="34" charset="0"/>
          <a:cs typeface="Verdana" panose="020B0604030504040204" pitchFamily="34" charset="0"/>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p:titleStyle>
    <p:bodyStyle>
      <a:lvl1pPr marL="237738" indent="-237738" algn="l" rtl="0" eaLnBrk="0" fontAlgn="base" hangingPunct="0">
        <a:lnSpc>
          <a:spcPct val="90000"/>
        </a:lnSpc>
        <a:spcBef>
          <a:spcPts val="1040"/>
        </a:spcBef>
        <a:spcAft>
          <a:spcPct val="0"/>
        </a:spcAft>
        <a:buFont typeface="Arial" charset="0"/>
        <a:buChar char="•"/>
        <a:defRPr sz="2933" kern="1200">
          <a:solidFill>
            <a:schemeClr val="tx1"/>
          </a:solidFill>
          <a:latin typeface="Century Gothic" panose="020B0502020202020204" pitchFamily="34" charset="0"/>
          <a:ea typeface="ＭＳ Ｐゴシック" charset="0"/>
          <a:cs typeface="Arial" panose="020B0604020202020204" pitchFamily="34" charset="0"/>
        </a:defRPr>
      </a:lvl1pPr>
      <a:lvl2pPr marL="713214" indent="-237738" algn="l" rtl="0" eaLnBrk="0" fontAlgn="base" hangingPunct="0">
        <a:lnSpc>
          <a:spcPct val="90000"/>
        </a:lnSpc>
        <a:spcBef>
          <a:spcPts val="520"/>
        </a:spcBef>
        <a:spcAft>
          <a:spcPct val="0"/>
        </a:spcAft>
        <a:buFont typeface="Arial" charset="0"/>
        <a:buChar char="•"/>
        <a:defRPr sz="2533" kern="1200">
          <a:solidFill>
            <a:schemeClr val="tx1"/>
          </a:solidFill>
          <a:latin typeface="Century Gothic" panose="020B0502020202020204" pitchFamily="34" charset="0"/>
          <a:ea typeface="ＭＳ Ｐゴシック" charset="0"/>
          <a:cs typeface="Arial" panose="020B0604020202020204" pitchFamily="34" charset="0"/>
        </a:defRPr>
      </a:lvl2pPr>
      <a:lvl3pPr marL="1188690" indent="-237738" algn="l" rtl="0" eaLnBrk="0" fontAlgn="base" hangingPunct="0">
        <a:lnSpc>
          <a:spcPct val="90000"/>
        </a:lnSpc>
        <a:spcBef>
          <a:spcPts val="520"/>
        </a:spcBef>
        <a:spcAft>
          <a:spcPct val="0"/>
        </a:spcAft>
        <a:buFont typeface="Arial" charset="0"/>
        <a:buChar char="•"/>
        <a:defRPr sz="2133" kern="1200">
          <a:solidFill>
            <a:schemeClr val="tx1"/>
          </a:solidFill>
          <a:latin typeface="Century Gothic" panose="020B0502020202020204" pitchFamily="34" charset="0"/>
          <a:ea typeface="ＭＳ Ｐゴシック" charset="0"/>
          <a:cs typeface="Arial" panose="020B0604020202020204" pitchFamily="34" charset="0"/>
        </a:defRPr>
      </a:lvl3pPr>
      <a:lvl4pPr marL="1664166" indent="-237738" algn="l" rtl="0" eaLnBrk="0" fontAlgn="base" hangingPunct="0">
        <a:lnSpc>
          <a:spcPct val="90000"/>
        </a:lnSpc>
        <a:spcBef>
          <a:spcPts val="520"/>
        </a:spcBef>
        <a:spcAft>
          <a:spcPct val="0"/>
        </a:spcAft>
        <a:buFont typeface="Arial" charset="0"/>
        <a:buChar char="•"/>
        <a:defRPr kern="1200">
          <a:solidFill>
            <a:schemeClr val="tx1"/>
          </a:solidFill>
          <a:latin typeface="Century Gothic" panose="020B0502020202020204" pitchFamily="34" charset="0"/>
          <a:ea typeface="ＭＳ Ｐゴシック" charset="0"/>
          <a:cs typeface="Arial" panose="020B0604020202020204" pitchFamily="34" charset="0"/>
        </a:defRPr>
      </a:lvl4pPr>
      <a:lvl5pPr marL="2139643" indent="-237738" algn="l" rtl="0" eaLnBrk="0" fontAlgn="base" hangingPunct="0">
        <a:lnSpc>
          <a:spcPct val="90000"/>
        </a:lnSpc>
        <a:spcBef>
          <a:spcPts val="520"/>
        </a:spcBef>
        <a:spcAft>
          <a:spcPct val="0"/>
        </a:spcAft>
        <a:buFont typeface="Arial" charset="0"/>
        <a:buChar char="•"/>
        <a:defRPr kern="1200">
          <a:solidFill>
            <a:schemeClr val="tx1"/>
          </a:solidFill>
          <a:latin typeface="Century Gothic" panose="020B0502020202020204" pitchFamily="34" charset="0"/>
          <a:ea typeface="ＭＳ Ｐゴシック" charset="0"/>
          <a:cs typeface="Arial" panose="020B0604020202020204" pitchFamily="34" charset="0"/>
        </a:defRPr>
      </a:lvl5pPr>
      <a:lvl6pPr marL="2615119"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6pPr>
      <a:lvl7pPr marL="3090595"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7pPr>
      <a:lvl8pPr marL="3566071"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8pPr>
      <a:lvl9pPr marL="4041547"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50952" rtl="0" eaLnBrk="1" latinLnBrk="0" hangingPunct="1">
        <a:defRPr sz="1867" kern="1200">
          <a:solidFill>
            <a:schemeClr val="tx1"/>
          </a:solidFill>
          <a:latin typeface="+mn-lt"/>
          <a:ea typeface="+mn-ea"/>
          <a:cs typeface="+mn-cs"/>
        </a:defRPr>
      </a:lvl1pPr>
      <a:lvl2pPr marL="475476" algn="l" defTabSz="950952" rtl="0" eaLnBrk="1" latinLnBrk="0" hangingPunct="1">
        <a:defRPr sz="1867" kern="1200">
          <a:solidFill>
            <a:schemeClr val="tx1"/>
          </a:solidFill>
          <a:latin typeface="+mn-lt"/>
          <a:ea typeface="+mn-ea"/>
          <a:cs typeface="+mn-cs"/>
        </a:defRPr>
      </a:lvl2pPr>
      <a:lvl3pPr marL="950952" algn="l" defTabSz="950952" rtl="0" eaLnBrk="1" latinLnBrk="0" hangingPunct="1">
        <a:defRPr sz="1867" kern="1200">
          <a:solidFill>
            <a:schemeClr val="tx1"/>
          </a:solidFill>
          <a:latin typeface="+mn-lt"/>
          <a:ea typeface="+mn-ea"/>
          <a:cs typeface="+mn-cs"/>
        </a:defRPr>
      </a:lvl3pPr>
      <a:lvl4pPr marL="1426428" algn="l" defTabSz="950952" rtl="0" eaLnBrk="1" latinLnBrk="0" hangingPunct="1">
        <a:defRPr sz="1867" kern="1200">
          <a:solidFill>
            <a:schemeClr val="tx1"/>
          </a:solidFill>
          <a:latin typeface="+mn-lt"/>
          <a:ea typeface="+mn-ea"/>
          <a:cs typeface="+mn-cs"/>
        </a:defRPr>
      </a:lvl4pPr>
      <a:lvl5pPr marL="1901904" algn="l" defTabSz="950952" rtl="0" eaLnBrk="1" latinLnBrk="0" hangingPunct="1">
        <a:defRPr sz="1867" kern="1200">
          <a:solidFill>
            <a:schemeClr val="tx1"/>
          </a:solidFill>
          <a:latin typeface="+mn-lt"/>
          <a:ea typeface="+mn-ea"/>
          <a:cs typeface="+mn-cs"/>
        </a:defRPr>
      </a:lvl5pPr>
      <a:lvl6pPr marL="2377381" algn="l" defTabSz="950952" rtl="0" eaLnBrk="1" latinLnBrk="0" hangingPunct="1">
        <a:defRPr sz="1867" kern="1200">
          <a:solidFill>
            <a:schemeClr val="tx1"/>
          </a:solidFill>
          <a:latin typeface="+mn-lt"/>
          <a:ea typeface="+mn-ea"/>
          <a:cs typeface="+mn-cs"/>
        </a:defRPr>
      </a:lvl6pPr>
      <a:lvl7pPr marL="2852857" algn="l" defTabSz="950952" rtl="0" eaLnBrk="1" latinLnBrk="0" hangingPunct="1">
        <a:defRPr sz="1867" kern="1200">
          <a:solidFill>
            <a:schemeClr val="tx1"/>
          </a:solidFill>
          <a:latin typeface="+mn-lt"/>
          <a:ea typeface="+mn-ea"/>
          <a:cs typeface="+mn-cs"/>
        </a:defRPr>
      </a:lvl7pPr>
      <a:lvl8pPr marL="3328333" algn="l" defTabSz="950952" rtl="0" eaLnBrk="1" latinLnBrk="0" hangingPunct="1">
        <a:defRPr sz="1867" kern="1200">
          <a:solidFill>
            <a:schemeClr val="tx1"/>
          </a:solidFill>
          <a:latin typeface="+mn-lt"/>
          <a:ea typeface="+mn-ea"/>
          <a:cs typeface="+mn-cs"/>
        </a:defRPr>
      </a:lvl8pPr>
      <a:lvl9pPr marL="3803809" algn="l" defTabSz="950952" rtl="0" eaLnBrk="1" latinLnBrk="0" hangingPunct="1">
        <a:defRPr sz="18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62637" y="365125"/>
            <a:ext cx="8291163"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3080653" y="1825625"/>
            <a:ext cx="8273147" cy="4351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47747" y="6342843"/>
            <a:ext cx="4114800" cy="365125"/>
          </a:xfrm>
          <a:prstGeom prst="rect">
            <a:avLst/>
          </a:prstGeom>
        </p:spPr>
        <p:txBody>
          <a:bodyPr vert="horz" lIns="71323" tIns="35662" rIns="71323" bIns="35662"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Book Antiqua"/>
              <a:ea typeface="+mn-ea"/>
              <a:cs typeface="+mn-cs"/>
            </a:endParaRPr>
          </a:p>
        </p:txBody>
      </p:sp>
      <p:sp>
        <p:nvSpPr>
          <p:cNvPr id="7" name="TextBox 6"/>
          <p:cNvSpPr txBox="1"/>
          <p:nvPr userDrawn="1"/>
        </p:nvSpPr>
        <p:spPr>
          <a:xfrm>
            <a:off x="0" y="6519445"/>
            <a:ext cx="1913344" cy="338555"/>
          </a:xfrm>
          <a:prstGeom prst="rect">
            <a:avLst/>
          </a:prstGeom>
        </p:spPr>
        <p:txBody>
          <a:bodyPr vert="horz" wrap="square" lIns="95097" tIns="47549" rIns="95097" bIns="47549" numCol="1" anchor="ctr" anchorCtr="0" compatLnSpc="1">
            <a:prstTxWarp prst="textNoShape">
              <a:avLst/>
            </a:prstTxWarp>
          </a:bodyPr>
          <a:lstStyle>
            <a:defPPr>
              <a:defRPr lang="en-US"/>
            </a:defPPr>
            <a:lvl1pPr algn="r">
              <a:defRPr sz="1600">
                <a:solidFill>
                  <a:srgbClr val="898989"/>
                </a:solidFill>
              </a:defRPr>
            </a:lvl1pPr>
          </a:lstStyle>
          <a:p>
            <a:pPr marL="0" marR="0" lvl="0" indent="0" algn="l" defTabSz="1219170" rtl="0" eaLnBrk="1" fontAlgn="base" latinLnBrk="0" hangingPunct="1">
              <a:lnSpc>
                <a:spcPct val="100000"/>
              </a:lnSpc>
              <a:spcBef>
                <a:spcPct val="0"/>
              </a:spcBef>
              <a:spcAft>
                <a:spcPct val="0"/>
              </a:spcAft>
              <a:buClrTx/>
              <a:buSzTx/>
              <a:buFontTx/>
              <a:buNone/>
              <a:tabLst/>
              <a:defRPr/>
            </a:pPr>
            <a:fld id="{829FE72A-EB09-6F4D-BDBA-8AAB9867452C}" type="slidenum">
              <a:rPr kumimoji="0" lang="en-US" sz="1400" b="0" i="0" u="none" strike="noStrike" kern="1200" cap="none" spc="0" normalizeH="0" baseline="0" noProof="0" smtClean="0">
                <a:ln>
                  <a:noFill/>
                </a:ln>
                <a:solidFill>
                  <a:schemeClr val="tx1"/>
                </a:solidFill>
                <a:effectLst/>
                <a:uLnTx/>
                <a:uFillTx/>
                <a:latin typeface="Century Gothic" panose="020B0502020202020204" pitchFamily="34" charset="0"/>
                <a:ea typeface="ＭＳ Ｐゴシック" charset="0"/>
                <a:cs typeface="Arial" panose="020B0604020202020204" pitchFamily="34" charset="0"/>
              </a:rPr>
              <a:pPr marL="0" marR="0" lvl="0" indent="0" algn="l" defTabSz="1219170" rtl="0" eaLnBrk="1" fontAlgn="base" latinLnBrk="0" hangingPunct="1">
                <a:lnSpc>
                  <a:spcPct val="100000"/>
                </a:lnSpc>
                <a:spcBef>
                  <a:spcPct val="0"/>
                </a:spcBef>
                <a:spcAft>
                  <a:spcPct val="0"/>
                </a:spcAft>
                <a:buClrTx/>
                <a:buSzTx/>
                <a:buFontTx/>
                <a:buNone/>
                <a:tabLst/>
                <a:defRPr/>
              </a:pPr>
              <a:t>‹#›</a:t>
            </a:fld>
            <a:r>
              <a:rPr kumimoji="0" lang="en-US" sz="1400" b="0" i="0" u="none" strike="noStrike" kern="1200" cap="none" spc="0" normalizeH="0" baseline="0" noProof="0" dirty="0">
                <a:ln>
                  <a:noFill/>
                </a:ln>
                <a:solidFill>
                  <a:schemeClr val="tx1"/>
                </a:solidFill>
                <a:effectLst/>
                <a:uLnTx/>
                <a:uFillTx/>
                <a:latin typeface="Century Gothic" panose="020B0502020202020204" pitchFamily="34" charset="0"/>
                <a:ea typeface="ＭＳ Ｐゴシック" charset="0"/>
                <a:cs typeface="Arial" panose="020B0604020202020204" pitchFamily="34" charset="0"/>
              </a:rPr>
              <a:t> of 42</a:t>
            </a:r>
          </a:p>
        </p:txBody>
      </p:sp>
    </p:spTree>
    <p:extLst>
      <p:ext uri="{BB962C8B-B14F-4D97-AF65-F5344CB8AC3E}">
        <p14:creationId xmlns:p14="http://schemas.microsoft.com/office/powerpoint/2010/main" val="4122196252"/>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l" rtl="0" eaLnBrk="0" fontAlgn="base" hangingPunct="0">
        <a:lnSpc>
          <a:spcPct val="90000"/>
        </a:lnSpc>
        <a:spcBef>
          <a:spcPct val="0"/>
        </a:spcBef>
        <a:spcAft>
          <a:spcPct val="0"/>
        </a:spcAft>
        <a:defRPr sz="4533" b="1" kern="1200">
          <a:solidFill>
            <a:schemeClr val="tx1"/>
          </a:solidFill>
          <a:latin typeface="Century Gothic" panose="020B0502020202020204" pitchFamily="34" charset="0"/>
          <a:ea typeface="Verdana" panose="020B0604030504040204" pitchFamily="34" charset="0"/>
          <a:cs typeface="Verdana" panose="020B0604030504040204" pitchFamily="34" charset="0"/>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p:titleStyle>
    <p:bodyStyle>
      <a:lvl1pPr marL="237738" indent="-237738" algn="l" rtl="0" eaLnBrk="0" fontAlgn="base" hangingPunct="0">
        <a:lnSpc>
          <a:spcPct val="90000"/>
        </a:lnSpc>
        <a:spcBef>
          <a:spcPts val="1040"/>
        </a:spcBef>
        <a:spcAft>
          <a:spcPct val="0"/>
        </a:spcAft>
        <a:buFont typeface="Arial" charset="0"/>
        <a:buChar char="•"/>
        <a:defRPr sz="2200" kern="1200">
          <a:solidFill>
            <a:schemeClr val="tx1"/>
          </a:solidFill>
          <a:latin typeface="Century Gothic" panose="020B0502020202020204" pitchFamily="34" charset="0"/>
          <a:ea typeface="ＭＳ Ｐゴシック" charset="0"/>
          <a:cs typeface="Arial" panose="020B0604020202020204" pitchFamily="34" charset="0"/>
        </a:defRPr>
      </a:lvl1pPr>
      <a:lvl2pPr marL="713214" indent="-237738" algn="l" rtl="0" eaLnBrk="0" fontAlgn="base" hangingPunct="0">
        <a:lnSpc>
          <a:spcPct val="90000"/>
        </a:lnSpc>
        <a:spcBef>
          <a:spcPts val="520"/>
        </a:spcBef>
        <a:spcAft>
          <a:spcPct val="0"/>
        </a:spcAft>
        <a:buFont typeface="Arial" charset="0"/>
        <a:buChar char="•"/>
        <a:defRPr sz="2200" kern="1200">
          <a:solidFill>
            <a:schemeClr val="tx1"/>
          </a:solidFill>
          <a:latin typeface="Century Gothic" panose="020B0502020202020204" pitchFamily="34" charset="0"/>
          <a:ea typeface="ＭＳ Ｐゴシック" charset="0"/>
          <a:cs typeface="Arial" panose="020B0604020202020204" pitchFamily="34" charset="0"/>
        </a:defRPr>
      </a:lvl2pPr>
      <a:lvl3pPr marL="1188690" indent="-237738" algn="l" rtl="0" eaLnBrk="0" fontAlgn="base" hangingPunct="0">
        <a:lnSpc>
          <a:spcPct val="90000"/>
        </a:lnSpc>
        <a:spcBef>
          <a:spcPts val="520"/>
        </a:spcBef>
        <a:spcAft>
          <a:spcPct val="0"/>
        </a:spcAft>
        <a:buFont typeface="Arial" charset="0"/>
        <a:buChar char="•"/>
        <a:defRPr sz="2100" kern="1200">
          <a:solidFill>
            <a:schemeClr val="tx1"/>
          </a:solidFill>
          <a:latin typeface="Century Gothic" panose="020B0502020202020204" pitchFamily="34" charset="0"/>
          <a:ea typeface="ＭＳ Ｐゴシック" charset="0"/>
          <a:cs typeface="Arial" panose="020B0604020202020204" pitchFamily="34" charset="0"/>
        </a:defRPr>
      </a:lvl3pPr>
      <a:lvl4pPr marL="1664166" indent="-237738" algn="l" rtl="0" eaLnBrk="0" fontAlgn="base" hangingPunct="0">
        <a:lnSpc>
          <a:spcPct val="90000"/>
        </a:lnSpc>
        <a:spcBef>
          <a:spcPts val="520"/>
        </a:spcBef>
        <a:spcAft>
          <a:spcPct val="0"/>
        </a:spcAft>
        <a:buFont typeface="Arial" charset="0"/>
        <a:buChar char="•"/>
        <a:defRPr kern="1200">
          <a:solidFill>
            <a:schemeClr val="tx1"/>
          </a:solidFill>
          <a:latin typeface="Century Gothic" panose="020B0502020202020204" pitchFamily="34" charset="0"/>
          <a:ea typeface="ＭＳ Ｐゴシック" charset="0"/>
          <a:cs typeface="Arial" panose="020B0604020202020204" pitchFamily="34" charset="0"/>
        </a:defRPr>
      </a:lvl4pPr>
      <a:lvl5pPr marL="2139643" indent="-237738" algn="l" rtl="0" eaLnBrk="0" fontAlgn="base" hangingPunct="0">
        <a:lnSpc>
          <a:spcPct val="90000"/>
        </a:lnSpc>
        <a:spcBef>
          <a:spcPts val="520"/>
        </a:spcBef>
        <a:spcAft>
          <a:spcPct val="0"/>
        </a:spcAft>
        <a:buFont typeface="Arial" charset="0"/>
        <a:buChar char="•"/>
        <a:defRPr kern="1200">
          <a:solidFill>
            <a:schemeClr val="tx1"/>
          </a:solidFill>
          <a:latin typeface="Century Gothic" panose="020B0502020202020204" pitchFamily="34" charset="0"/>
          <a:ea typeface="ＭＳ Ｐゴシック" charset="0"/>
          <a:cs typeface="Arial" panose="020B0604020202020204" pitchFamily="34" charset="0"/>
        </a:defRPr>
      </a:lvl5pPr>
      <a:lvl6pPr marL="2615119"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6pPr>
      <a:lvl7pPr marL="3090595"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7pPr>
      <a:lvl8pPr marL="3566071"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8pPr>
      <a:lvl9pPr marL="4041547"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50952" rtl="0" eaLnBrk="1" latinLnBrk="0" hangingPunct="1">
        <a:defRPr sz="1867" kern="1200">
          <a:solidFill>
            <a:schemeClr val="tx1"/>
          </a:solidFill>
          <a:latin typeface="+mn-lt"/>
          <a:ea typeface="+mn-ea"/>
          <a:cs typeface="+mn-cs"/>
        </a:defRPr>
      </a:lvl1pPr>
      <a:lvl2pPr marL="475476" algn="l" defTabSz="950952" rtl="0" eaLnBrk="1" latinLnBrk="0" hangingPunct="1">
        <a:defRPr sz="1867" kern="1200">
          <a:solidFill>
            <a:schemeClr val="tx1"/>
          </a:solidFill>
          <a:latin typeface="+mn-lt"/>
          <a:ea typeface="+mn-ea"/>
          <a:cs typeface="+mn-cs"/>
        </a:defRPr>
      </a:lvl2pPr>
      <a:lvl3pPr marL="950952" algn="l" defTabSz="950952" rtl="0" eaLnBrk="1" latinLnBrk="0" hangingPunct="1">
        <a:defRPr sz="1867" kern="1200">
          <a:solidFill>
            <a:schemeClr val="tx1"/>
          </a:solidFill>
          <a:latin typeface="+mn-lt"/>
          <a:ea typeface="+mn-ea"/>
          <a:cs typeface="+mn-cs"/>
        </a:defRPr>
      </a:lvl3pPr>
      <a:lvl4pPr marL="1426428" algn="l" defTabSz="950952" rtl="0" eaLnBrk="1" latinLnBrk="0" hangingPunct="1">
        <a:defRPr sz="1867" kern="1200">
          <a:solidFill>
            <a:schemeClr val="tx1"/>
          </a:solidFill>
          <a:latin typeface="+mn-lt"/>
          <a:ea typeface="+mn-ea"/>
          <a:cs typeface="+mn-cs"/>
        </a:defRPr>
      </a:lvl4pPr>
      <a:lvl5pPr marL="1901904" algn="l" defTabSz="950952" rtl="0" eaLnBrk="1" latinLnBrk="0" hangingPunct="1">
        <a:defRPr sz="1867" kern="1200">
          <a:solidFill>
            <a:schemeClr val="tx1"/>
          </a:solidFill>
          <a:latin typeface="+mn-lt"/>
          <a:ea typeface="+mn-ea"/>
          <a:cs typeface="+mn-cs"/>
        </a:defRPr>
      </a:lvl5pPr>
      <a:lvl6pPr marL="2377381" algn="l" defTabSz="950952" rtl="0" eaLnBrk="1" latinLnBrk="0" hangingPunct="1">
        <a:defRPr sz="1867" kern="1200">
          <a:solidFill>
            <a:schemeClr val="tx1"/>
          </a:solidFill>
          <a:latin typeface="+mn-lt"/>
          <a:ea typeface="+mn-ea"/>
          <a:cs typeface="+mn-cs"/>
        </a:defRPr>
      </a:lvl6pPr>
      <a:lvl7pPr marL="2852857" algn="l" defTabSz="950952" rtl="0" eaLnBrk="1" latinLnBrk="0" hangingPunct="1">
        <a:defRPr sz="1867" kern="1200">
          <a:solidFill>
            <a:schemeClr val="tx1"/>
          </a:solidFill>
          <a:latin typeface="+mn-lt"/>
          <a:ea typeface="+mn-ea"/>
          <a:cs typeface="+mn-cs"/>
        </a:defRPr>
      </a:lvl7pPr>
      <a:lvl8pPr marL="3328333" algn="l" defTabSz="950952" rtl="0" eaLnBrk="1" latinLnBrk="0" hangingPunct="1">
        <a:defRPr sz="1867" kern="1200">
          <a:solidFill>
            <a:schemeClr val="tx1"/>
          </a:solidFill>
          <a:latin typeface="+mn-lt"/>
          <a:ea typeface="+mn-ea"/>
          <a:cs typeface="+mn-cs"/>
        </a:defRPr>
      </a:lvl8pPr>
      <a:lvl9pPr marL="3803809" algn="l" defTabSz="950952" rtl="0" eaLnBrk="1" latinLnBrk="0" hangingPunct="1">
        <a:defRPr sz="18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62637" y="365125"/>
            <a:ext cx="8291163"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3080653" y="1825625"/>
            <a:ext cx="8273147" cy="4351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47747" y="6342843"/>
            <a:ext cx="4114800" cy="365125"/>
          </a:xfrm>
          <a:prstGeom prst="rect">
            <a:avLst/>
          </a:prstGeom>
        </p:spPr>
        <p:txBody>
          <a:bodyPr vert="horz" lIns="71323" tIns="35662" rIns="71323" bIns="35662"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Book Antiqua"/>
              <a:ea typeface="+mn-ea"/>
              <a:cs typeface="+mn-cs"/>
            </a:endParaRPr>
          </a:p>
        </p:txBody>
      </p:sp>
      <p:sp>
        <p:nvSpPr>
          <p:cNvPr id="7" name="TextBox 6"/>
          <p:cNvSpPr txBox="1"/>
          <p:nvPr userDrawn="1"/>
        </p:nvSpPr>
        <p:spPr>
          <a:xfrm>
            <a:off x="0" y="6519445"/>
            <a:ext cx="1913344" cy="338555"/>
          </a:xfrm>
          <a:prstGeom prst="rect">
            <a:avLst/>
          </a:prstGeom>
        </p:spPr>
        <p:txBody>
          <a:bodyPr vert="horz" wrap="square" lIns="95097" tIns="47549" rIns="95097" bIns="47549" numCol="1" anchor="ctr" anchorCtr="0" compatLnSpc="1">
            <a:prstTxWarp prst="textNoShape">
              <a:avLst/>
            </a:prstTxWarp>
          </a:bodyPr>
          <a:lstStyle>
            <a:defPPr>
              <a:defRPr lang="en-US"/>
            </a:defPPr>
            <a:lvl1pPr algn="r">
              <a:defRPr sz="1600">
                <a:solidFill>
                  <a:srgbClr val="898989"/>
                </a:solidFill>
              </a:defRPr>
            </a:lvl1pPr>
          </a:lstStyle>
          <a:p>
            <a:pPr marL="0" marR="0" lvl="0" indent="0" algn="l" defTabSz="1219170" rtl="0" eaLnBrk="1" fontAlgn="base" latinLnBrk="0" hangingPunct="1">
              <a:lnSpc>
                <a:spcPct val="100000"/>
              </a:lnSpc>
              <a:spcBef>
                <a:spcPct val="0"/>
              </a:spcBef>
              <a:spcAft>
                <a:spcPct val="0"/>
              </a:spcAft>
              <a:buClrTx/>
              <a:buSzTx/>
              <a:buFontTx/>
              <a:buNone/>
              <a:tabLst/>
              <a:defRPr/>
            </a:pPr>
            <a:fld id="{829FE72A-EB09-6F4D-BDBA-8AAB9867452C}" type="slidenum">
              <a:rPr kumimoji="0" lang="en-US" sz="1400" b="0" i="0" u="none" strike="noStrike" kern="1200" cap="none" spc="0" normalizeH="0" baseline="0" noProof="0" smtClean="0">
                <a:ln>
                  <a:noFill/>
                </a:ln>
                <a:solidFill>
                  <a:schemeClr val="tx1"/>
                </a:solidFill>
                <a:effectLst/>
                <a:uLnTx/>
                <a:uFillTx/>
                <a:latin typeface="Century Gothic" panose="020B0502020202020204" pitchFamily="34" charset="0"/>
                <a:ea typeface="ＭＳ Ｐゴシック" charset="0"/>
                <a:cs typeface="Arial" panose="020B0604020202020204" pitchFamily="34" charset="0"/>
              </a:rPr>
              <a:pPr marL="0" marR="0" lvl="0" indent="0" algn="l" defTabSz="1219170" rtl="0" eaLnBrk="1" fontAlgn="base" latinLnBrk="0" hangingPunct="1">
                <a:lnSpc>
                  <a:spcPct val="100000"/>
                </a:lnSpc>
                <a:spcBef>
                  <a:spcPct val="0"/>
                </a:spcBef>
                <a:spcAft>
                  <a:spcPct val="0"/>
                </a:spcAft>
                <a:buClrTx/>
                <a:buSzTx/>
                <a:buFontTx/>
                <a:buNone/>
                <a:tabLst/>
                <a:defRPr/>
              </a:pPr>
              <a:t>‹#›</a:t>
            </a:fld>
            <a:r>
              <a:rPr kumimoji="0" lang="en-US" sz="1400" b="0" i="0" u="none" strike="noStrike" kern="1200" cap="none" spc="0" normalizeH="0" baseline="0" noProof="0" dirty="0">
                <a:ln>
                  <a:noFill/>
                </a:ln>
                <a:solidFill>
                  <a:schemeClr val="tx1"/>
                </a:solidFill>
                <a:effectLst/>
                <a:uLnTx/>
                <a:uFillTx/>
                <a:latin typeface="Century Gothic" panose="020B0502020202020204" pitchFamily="34" charset="0"/>
                <a:ea typeface="ＭＳ Ｐゴシック" charset="0"/>
                <a:cs typeface="Arial" panose="020B0604020202020204" pitchFamily="34" charset="0"/>
              </a:rPr>
              <a:t> of 42</a:t>
            </a:r>
          </a:p>
        </p:txBody>
      </p:sp>
    </p:spTree>
    <p:extLst>
      <p:ext uri="{BB962C8B-B14F-4D97-AF65-F5344CB8AC3E}">
        <p14:creationId xmlns:p14="http://schemas.microsoft.com/office/powerpoint/2010/main" val="99228946"/>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l" rtl="0" eaLnBrk="0" fontAlgn="base" hangingPunct="0">
        <a:lnSpc>
          <a:spcPct val="90000"/>
        </a:lnSpc>
        <a:spcBef>
          <a:spcPct val="0"/>
        </a:spcBef>
        <a:spcAft>
          <a:spcPct val="0"/>
        </a:spcAft>
        <a:defRPr sz="4533" b="1" kern="1200">
          <a:solidFill>
            <a:schemeClr val="tx1"/>
          </a:solidFill>
          <a:latin typeface="Century Gothic" panose="020B0502020202020204" pitchFamily="34" charset="0"/>
          <a:ea typeface="Verdana" panose="020B0604030504040204" pitchFamily="34" charset="0"/>
          <a:cs typeface="Verdana" panose="020B0604030504040204" pitchFamily="34" charset="0"/>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p:titleStyle>
    <p:bodyStyle>
      <a:lvl1pPr marL="237738" indent="-237738" algn="l" rtl="0" eaLnBrk="0" fontAlgn="base" hangingPunct="0">
        <a:lnSpc>
          <a:spcPct val="90000"/>
        </a:lnSpc>
        <a:spcBef>
          <a:spcPts val="1040"/>
        </a:spcBef>
        <a:spcAft>
          <a:spcPct val="0"/>
        </a:spcAft>
        <a:buFont typeface="Arial" charset="0"/>
        <a:buChar char="•"/>
        <a:defRPr sz="2200" kern="1200">
          <a:solidFill>
            <a:schemeClr val="tx1"/>
          </a:solidFill>
          <a:latin typeface="Century Gothic" panose="020B0502020202020204" pitchFamily="34" charset="0"/>
          <a:ea typeface="ＭＳ Ｐゴシック" charset="0"/>
          <a:cs typeface="Arial" panose="020B0604020202020204" pitchFamily="34" charset="0"/>
        </a:defRPr>
      </a:lvl1pPr>
      <a:lvl2pPr marL="713214" indent="-237738" algn="l" rtl="0" eaLnBrk="0" fontAlgn="base" hangingPunct="0">
        <a:lnSpc>
          <a:spcPct val="90000"/>
        </a:lnSpc>
        <a:spcBef>
          <a:spcPts val="520"/>
        </a:spcBef>
        <a:spcAft>
          <a:spcPct val="0"/>
        </a:spcAft>
        <a:buFont typeface="Arial" charset="0"/>
        <a:buChar char="•"/>
        <a:defRPr sz="2200" kern="1200">
          <a:solidFill>
            <a:schemeClr val="tx1"/>
          </a:solidFill>
          <a:latin typeface="Century Gothic" panose="020B0502020202020204" pitchFamily="34" charset="0"/>
          <a:ea typeface="ＭＳ Ｐゴシック" charset="0"/>
          <a:cs typeface="Arial" panose="020B0604020202020204" pitchFamily="34" charset="0"/>
        </a:defRPr>
      </a:lvl2pPr>
      <a:lvl3pPr marL="1188690" indent="-237738" algn="l" rtl="0" eaLnBrk="0" fontAlgn="base" hangingPunct="0">
        <a:lnSpc>
          <a:spcPct val="90000"/>
        </a:lnSpc>
        <a:spcBef>
          <a:spcPts val="520"/>
        </a:spcBef>
        <a:spcAft>
          <a:spcPct val="0"/>
        </a:spcAft>
        <a:buFont typeface="Arial" charset="0"/>
        <a:buChar char="•"/>
        <a:defRPr sz="2100" kern="1200">
          <a:solidFill>
            <a:schemeClr val="tx1"/>
          </a:solidFill>
          <a:latin typeface="Century Gothic" panose="020B0502020202020204" pitchFamily="34" charset="0"/>
          <a:ea typeface="ＭＳ Ｐゴシック" charset="0"/>
          <a:cs typeface="Arial" panose="020B0604020202020204" pitchFamily="34" charset="0"/>
        </a:defRPr>
      </a:lvl3pPr>
      <a:lvl4pPr marL="1664166" indent="-237738" algn="l" rtl="0" eaLnBrk="0" fontAlgn="base" hangingPunct="0">
        <a:lnSpc>
          <a:spcPct val="90000"/>
        </a:lnSpc>
        <a:spcBef>
          <a:spcPts val="520"/>
        </a:spcBef>
        <a:spcAft>
          <a:spcPct val="0"/>
        </a:spcAft>
        <a:buFont typeface="Arial" charset="0"/>
        <a:buChar char="•"/>
        <a:defRPr kern="1200">
          <a:solidFill>
            <a:schemeClr val="tx1"/>
          </a:solidFill>
          <a:latin typeface="Century Gothic" panose="020B0502020202020204" pitchFamily="34" charset="0"/>
          <a:ea typeface="ＭＳ Ｐゴシック" charset="0"/>
          <a:cs typeface="Arial" panose="020B0604020202020204" pitchFamily="34" charset="0"/>
        </a:defRPr>
      </a:lvl4pPr>
      <a:lvl5pPr marL="2139643" indent="-237738" algn="l" rtl="0" eaLnBrk="0" fontAlgn="base" hangingPunct="0">
        <a:lnSpc>
          <a:spcPct val="90000"/>
        </a:lnSpc>
        <a:spcBef>
          <a:spcPts val="520"/>
        </a:spcBef>
        <a:spcAft>
          <a:spcPct val="0"/>
        </a:spcAft>
        <a:buFont typeface="Arial" charset="0"/>
        <a:buChar char="•"/>
        <a:defRPr kern="1200">
          <a:solidFill>
            <a:schemeClr val="tx1"/>
          </a:solidFill>
          <a:latin typeface="Century Gothic" panose="020B0502020202020204" pitchFamily="34" charset="0"/>
          <a:ea typeface="ＭＳ Ｐゴシック" charset="0"/>
          <a:cs typeface="Arial" panose="020B0604020202020204" pitchFamily="34" charset="0"/>
        </a:defRPr>
      </a:lvl5pPr>
      <a:lvl6pPr marL="2615119"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6pPr>
      <a:lvl7pPr marL="3090595"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7pPr>
      <a:lvl8pPr marL="3566071"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8pPr>
      <a:lvl9pPr marL="4041547"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50952" rtl="0" eaLnBrk="1" latinLnBrk="0" hangingPunct="1">
        <a:defRPr sz="1867" kern="1200">
          <a:solidFill>
            <a:schemeClr val="tx1"/>
          </a:solidFill>
          <a:latin typeface="+mn-lt"/>
          <a:ea typeface="+mn-ea"/>
          <a:cs typeface="+mn-cs"/>
        </a:defRPr>
      </a:lvl1pPr>
      <a:lvl2pPr marL="475476" algn="l" defTabSz="950952" rtl="0" eaLnBrk="1" latinLnBrk="0" hangingPunct="1">
        <a:defRPr sz="1867" kern="1200">
          <a:solidFill>
            <a:schemeClr val="tx1"/>
          </a:solidFill>
          <a:latin typeface="+mn-lt"/>
          <a:ea typeface="+mn-ea"/>
          <a:cs typeface="+mn-cs"/>
        </a:defRPr>
      </a:lvl2pPr>
      <a:lvl3pPr marL="950952" algn="l" defTabSz="950952" rtl="0" eaLnBrk="1" latinLnBrk="0" hangingPunct="1">
        <a:defRPr sz="1867" kern="1200">
          <a:solidFill>
            <a:schemeClr val="tx1"/>
          </a:solidFill>
          <a:latin typeface="+mn-lt"/>
          <a:ea typeface="+mn-ea"/>
          <a:cs typeface="+mn-cs"/>
        </a:defRPr>
      </a:lvl3pPr>
      <a:lvl4pPr marL="1426428" algn="l" defTabSz="950952" rtl="0" eaLnBrk="1" latinLnBrk="0" hangingPunct="1">
        <a:defRPr sz="1867" kern="1200">
          <a:solidFill>
            <a:schemeClr val="tx1"/>
          </a:solidFill>
          <a:latin typeface="+mn-lt"/>
          <a:ea typeface="+mn-ea"/>
          <a:cs typeface="+mn-cs"/>
        </a:defRPr>
      </a:lvl4pPr>
      <a:lvl5pPr marL="1901904" algn="l" defTabSz="950952" rtl="0" eaLnBrk="1" latinLnBrk="0" hangingPunct="1">
        <a:defRPr sz="1867" kern="1200">
          <a:solidFill>
            <a:schemeClr val="tx1"/>
          </a:solidFill>
          <a:latin typeface="+mn-lt"/>
          <a:ea typeface="+mn-ea"/>
          <a:cs typeface="+mn-cs"/>
        </a:defRPr>
      </a:lvl5pPr>
      <a:lvl6pPr marL="2377381" algn="l" defTabSz="950952" rtl="0" eaLnBrk="1" latinLnBrk="0" hangingPunct="1">
        <a:defRPr sz="1867" kern="1200">
          <a:solidFill>
            <a:schemeClr val="tx1"/>
          </a:solidFill>
          <a:latin typeface="+mn-lt"/>
          <a:ea typeface="+mn-ea"/>
          <a:cs typeface="+mn-cs"/>
        </a:defRPr>
      </a:lvl6pPr>
      <a:lvl7pPr marL="2852857" algn="l" defTabSz="950952" rtl="0" eaLnBrk="1" latinLnBrk="0" hangingPunct="1">
        <a:defRPr sz="1867" kern="1200">
          <a:solidFill>
            <a:schemeClr val="tx1"/>
          </a:solidFill>
          <a:latin typeface="+mn-lt"/>
          <a:ea typeface="+mn-ea"/>
          <a:cs typeface="+mn-cs"/>
        </a:defRPr>
      </a:lvl7pPr>
      <a:lvl8pPr marL="3328333" algn="l" defTabSz="950952" rtl="0" eaLnBrk="1" latinLnBrk="0" hangingPunct="1">
        <a:defRPr sz="1867" kern="1200">
          <a:solidFill>
            <a:schemeClr val="tx1"/>
          </a:solidFill>
          <a:latin typeface="+mn-lt"/>
          <a:ea typeface="+mn-ea"/>
          <a:cs typeface="+mn-cs"/>
        </a:defRPr>
      </a:lvl8pPr>
      <a:lvl9pPr marL="3803809" algn="l" defTabSz="950952"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8.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12.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8.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8.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20.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8.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8.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png"/><Relationship Id="rId11" Type="http://schemas.openxmlformats.org/officeDocument/2006/relationships/image" Target="../media/image13.tiff"/><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35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1.png"/><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5341" y="2322795"/>
            <a:ext cx="6137390" cy="1852246"/>
          </a:xfrm>
        </p:spPr>
        <p:txBody>
          <a:bodyPr/>
          <a:lstStyle/>
          <a:p>
            <a:pPr algn="l"/>
            <a:r>
              <a:rPr lang="en-US" sz="3600" dirty="0">
                <a:latin typeface="+mj-lt"/>
              </a:rPr>
              <a:t>Statistical Learning for Unimpaired Flow Prediction in Ungauged Basins</a:t>
            </a:r>
          </a:p>
        </p:txBody>
      </p:sp>
      <p:sp>
        <p:nvSpPr>
          <p:cNvPr id="3" name="Subtitle 2"/>
          <p:cNvSpPr>
            <a:spLocks noGrp="1"/>
          </p:cNvSpPr>
          <p:nvPr>
            <p:ph type="subTitle" idx="1"/>
          </p:nvPr>
        </p:nvSpPr>
        <p:spPr>
          <a:xfrm>
            <a:off x="465341" y="4365614"/>
            <a:ext cx="6137390" cy="2227382"/>
          </a:xfrm>
        </p:spPr>
        <p:txBody>
          <a:bodyPr/>
          <a:lstStyle/>
          <a:p>
            <a:pPr algn="l">
              <a:spcBef>
                <a:spcPts val="0"/>
              </a:spcBef>
            </a:pPr>
            <a:r>
              <a:rPr lang="en-US" sz="2200" dirty="0"/>
              <a:t>Ellie White, Ph.D.</a:t>
            </a:r>
          </a:p>
          <a:p>
            <a:pPr algn="l">
              <a:spcBef>
                <a:spcPts val="0"/>
              </a:spcBef>
            </a:pPr>
            <a:endParaRPr lang="en-US" sz="2200" i="1" dirty="0"/>
          </a:p>
          <a:p>
            <a:pPr algn="l">
              <a:spcBef>
                <a:spcPts val="0"/>
              </a:spcBef>
            </a:pPr>
            <a:r>
              <a:rPr lang="en-US" sz="1400" dirty="0"/>
              <a:t>Department of Civil &amp; Environmental Engineering</a:t>
            </a:r>
          </a:p>
          <a:p>
            <a:pPr algn="l">
              <a:spcBef>
                <a:spcPts val="0"/>
              </a:spcBef>
            </a:pPr>
            <a:r>
              <a:rPr lang="en-US" sz="1400" dirty="0"/>
              <a:t>University of California, Davis</a:t>
            </a:r>
          </a:p>
          <a:p>
            <a:pPr algn="l">
              <a:spcBef>
                <a:spcPts val="0"/>
              </a:spcBef>
            </a:pPr>
            <a:endParaRPr lang="en-US" sz="1500" dirty="0"/>
          </a:p>
          <a:p>
            <a:pPr algn="l">
              <a:spcBef>
                <a:spcPts val="0"/>
              </a:spcBef>
            </a:pPr>
            <a:r>
              <a:rPr lang="en-US" sz="1400" dirty="0"/>
              <a:t>October 12th, 2020</a:t>
            </a:r>
          </a:p>
          <a:p>
            <a:pPr algn="l"/>
            <a:endParaRPr lang="en-US" sz="2400" dirty="0"/>
          </a:p>
        </p:txBody>
      </p:sp>
      <p:pic>
        <p:nvPicPr>
          <p:cNvPr id="4" name="Picture 3"/>
          <p:cNvPicPr>
            <a:picLocks noChangeAspect="1"/>
          </p:cNvPicPr>
          <p:nvPr/>
        </p:nvPicPr>
        <p:blipFill>
          <a:blip r:embed="rId3"/>
          <a:stretch>
            <a:fillRect/>
          </a:stretch>
        </p:blipFill>
        <p:spPr>
          <a:xfrm>
            <a:off x="6602731" y="0"/>
            <a:ext cx="5589269" cy="6858000"/>
          </a:xfrm>
          <a:prstGeom prst="rect">
            <a:avLst/>
          </a:prstGeom>
        </p:spPr>
      </p:pic>
      <p:sp>
        <p:nvSpPr>
          <p:cNvPr id="5" name="TextBox 4"/>
          <p:cNvSpPr txBox="1"/>
          <p:nvPr/>
        </p:nvSpPr>
        <p:spPr>
          <a:xfrm>
            <a:off x="3781670" y="6507007"/>
            <a:ext cx="2898550" cy="338554"/>
          </a:xfrm>
          <a:prstGeom prst="rect">
            <a:avLst/>
          </a:prstGeom>
          <a:noFill/>
        </p:spPr>
        <p:txBody>
          <a:bodyPr wrap="none" rtlCol="0">
            <a:spAutoFit/>
          </a:bodyPr>
          <a:lstStyle/>
          <a:p>
            <a:r>
              <a:rPr lang="en-US" sz="1600" dirty="0">
                <a:latin typeface="Century Gothic" panose="020B0502020202020204" pitchFamily="34" charset="0"/>
                <a:cs typeface="Arial" panose="020B0604020202020204" pitchFamily="34" charset="0"/>
              </a:rPr>
              <a:t>Mayer, B. </a:t>
            </a:r>
            <a:r>
              <a:rPr lang="en-US" sz="1600" i="1" dirty="0">
                <a:latin typeface="Century Gothic" panose="020B0502020202020204" pitchFamily="34" charset="0"/>
                <a:cs typeface="Arial" panose="020B0604020202020204" pitchFamily="34" charset="0"/>
              </a:rPr>
              <a:t>Newsweek</a:t>
            </a:r>
            <a:r>
              <a:rPr lang="en-US" sz="1600" dirty="0">
                <a:latin typeface="Century Gothic" panose="020B0502020202020204" pitchFamily="34" charset="0"/>
                <a:cs typeface="Arial" panose="020B0604020202020204" pitchFamily="34" charset="0"/>
              </a:rPr>
              <a:t> (2015)</a:t>
            </a:r>
          </a:p>
        </p:txBody>
      </p:sp>
      <p:pic>
        <p:nvPicPr>
          <p:cNvPr id="6" name="Picture 5" descr="seal_blue-gol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340" y="518527"/>
            <a:ext cx="1311575" cy="1296851"/>
          </a:xfrm>
          <a:prstGeom prst="rect">
            <a:avLst/>
          </a:prstGeom>
        </p:spPr>
      </p:pic>
      <p:sp>
        <p:nvSpPr>
          <p:cNvPr id="8" name="TextBox 7">
            <a:extLst>
              <a:ext uri="{FF2B5EF4-FFF2-40B4-BE49-F238E27FC236}">
                <a16:creationId xmlns:a16="http://schemas.microsoft.com/office/drawing/2014/main" id="{54E702D1-E334-40BA-8B09-EA6812FF005C}"/>
              </a:ext>
            </a:extLst>
          </p:cNvPr>
          <p:cNvSpPr txBox="1"/>
          <p:nvPr/>
        </p:nvSpPr>
        <p:spPr>
          <a:xfrm>
            <a:off x="6602730" y="9602"/>
            <a:ext cx="5589269" cy="1384995"/>
          </a:xfrm>
          <a:prstGeom prst="rect">
            <a:avLst/>
          </a:prstGeom>
          <a:noFill/>
        </p:spPr>
        <p:txBody>
          <a:bodyPr wrap="square">
            <a:spAutoFit/>
          </a:bodyPr>
          <a:lstStyle/>
          <a:p>
            <a:r>
              <a:rPr lang="en-US" sz="1400" dirty="0"/>
              <a:t>Research supported by the NSF GRFP under Grant No.1650042 and the Climate Change, Water, and Society NSF IGERT, to UC Davis DGE No.1069333. </a:t>
            </a:r>
          </a:p>
          <a:p>
            <a:r>
              <a:rPr lang="en-US" sz="1400" dirty="0"/>
              <a:t>Any opinion, findings, and conclusions or recommendations expressed in this material are those of the author(s) and do not necessarily reflect the views of the National Science Foundation.</a:t>
            </a:r>
          </a:p>
        </p:txBody>
      </p:sp>
      <p:pic>
        <p:nvPicPr>
          <p:cNvPr id="9" name="Graphic 8" descr="Graduation cap">
            <a:extLst>
              <a:ext uri="{FF2B5EF4-FFF2-40B4-BE49-F238E27FC236}">
                <a16:creationId xmlns:a16="http://schemas.microsoft.com/office/drawing/2014/main" id="{F9D1A5BD-5A1F-47F3-9B6F-7BDFDFBF4D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893317">
            <a:off x="7302060" y="2437936"/>
            <a:ext cx="914400" cy="914400"/>
          </a:xfrm>
          <a:prstGeom prst="rect">
            <a:avLst/>
          </a:prstGeom>
        </p:spPr>
      </p:pic>
    </p:spTree>
    <p:extLst>
      <p:ext uri="{BB962C8B-B14F-4D97-AF65-F5344CB8AC3E}">
        <p14:creationId xmlns:p14="http://schemas.microsoft.com/office/powerpoint/2010/main" val="1052759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Hydrologic Model Classification </a:t>
            </a:r>
          </a:p>
        </p:txBody>
      </p:sp>
      <p:grpSp>
        <p:nvGrpSpPr>
          <p:cNvPr id="28" name="Group 27"/>
          <p:cNvGrpSpPr/>
          <p:nvPr/>
        </p:nvGrpSpPr>
        <p:grpSpPr>
          <a:xfrm>
            <a:off x="2025111" y="3565769"/>
            <a:ext cx="9764416" cy="2227174"/>
            <a:chOff x="-924405" y="3989748"/>
            <a:chExt cx="11000117" cy="2509033"/>
          </a:xfrm>
        </p:grpSpPr>
        <p:cxnSp>
          <p:nvCxnSpPr>
            <p:cNvPr id="7" name="Straight Arrow Connector 6"/>
            <p:cNvCxnSpPr>
              <a:stCxn id="8" idx="6"/>
            </p:cNvCxnSpPr>
            <p:nvPr/>
          </p:nvCxnSpPr>
          <p:spPr>
            <a:xfrm>
              <a:off x="1091042" y="4277878"/>
              <a:ext cx="6860874"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665015" y="4064864"/>
              <a:ext cx="426027" cy="4260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332266" y="4064864"/>
              <a:ext cx="426027" cy="42602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968488" y="4064863"/>
              <a:ext cx="426027" cy="4260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65332" y="4653222"/>
              <a:ext cx="1228220" cy="369333"/>
            </a:xfrm>
            <a:prstGeom prst="rect">
              <a:avLst/>
            </a:prstGeom>
            <a:noFill/>
          </p:spPr>
          <p:txBody>
            <a:bodyPr wrap="none" rtlCol="0">
              <a:spAutoFit/>
            </a:bodyPr>
            <a:lstStyle/>
            <a:p>
              <a:r>
                <a:rPr lang="en-US" dirty="0">
                  <a:latin typeface="Century Gothic" panose="020B0502020202020204" pitchFamily="34" charset="0"/>
                </a:rPr>
                <a:t>Statistical</a:t>
              </a:r>
            </a:p>
          </p:txBody>
        </p:sp>
        <p:sp>
          <p:nvSpPr>
            <p:cNvPr id="17" name="TextBox 16"/>
            <p:cNvSpPr txBox="1"/>
            <p:nvPr/>
          </p:nvSpPr>
          <p:spPr>
            <a:xfrm>
              <a:off x="2345587" y="4653222"/>
              <a:ext cx="1180131" cy="646327"/>
            </a:xfrm>
            <a:prstGeom prst="rect">
              <a:avLst/>
            </a:prstGeom>
            <a:noFill/>
          </p:spPr>
          <p:txBody>
            <a:bodyPr wrap="none" rtlCol="0">
              <a:spAutoFit/>
            </a:bodyPr>
            <a:lstStyle/>
            <a:p>
              <a:pPr algn="ctr"/>
              <a:r>
                <a:rPr lang="en-US" dirty="0">
                  <a:latin typeface="Century Gothic" panose="020B0502020202020204" pitchFamily="34" charset="0"/>
                </a:rPr>
                <a:t>Lumped </a:t>
              </a:r>
            </a:p>
            <a:p>
              <a:pPr algn="ctr"/>
              <a:r>
                <a:rPr lang="en-US" dirty="0">
                  <a:latin typeface="Century Gothic" panose="020B0502020202020204" pitchFamily="34" charset="0"/>
                </a:rPr>
                <a:t>Integral</a:t>
              </a:r>
            </a:p>
          </p:txBody>
        </p:sp>
        <p:sp>
          <p:nvSpPr>
            <p:cNvPr id="18" name="TextBox 17"/>
            <p:cNvSpPr txBox="1"/>
            <p:nvPr/>
          </p:nvSpPr>
          <p:spPr>
            <a:xfrm>
              <a:off x="4847868" y="4653222"/>
              <a:ext cx="1436612" cy="646327"/>
            </a:xfrm>
            <a:prstGeom prst="rect">
              <a:avLst/>
            </a:prstGeom>
            <a:noFill/>
          </p:spPr>
          <p:txBody>
            <a:bodyPr wrap="none" rtlCol="0">
              <a:spAutoFit/>
            </a:bodyPr>
            <a:lstStyle/>
            <a:p>
              <a:pPr algn="ctr"/>
              <a:r>
                <a:rPr lang="en-US" dirty="0">
                  <a:latin typeface="Century Gothic" panose="020B0502020202020204" pitchFamily="34" charset="0"/>
                </a:rPr>
                <a:t>Distributed </a:t>
              </a:r>
            </a:p>
            <a:p>
              <a:pPr algn="ctr"/>
              <a:r>
                <a:rPr lang="en-US" dirty="0">
                  <a:latin typeface="Century Gothic" panose="020B0502020202020204" pitchFamily="34" charset="0"/>
                </a:rPr>
                <a:t>Integral</a:t>
              </a:r>
            </a:p>
          </p:txBody>
        </p:sp>
        <p:sp>
          <p:nvSpPr>
            <p:cNvPr id="19" name="TextBox 18"/>
            <p:cNvSpPr txBox="1"/>
            <p:nvPr/>
          </p:nvSpPr>
          <p:spPr>
            <a:xfrm>
              <a:off x="7574971" y="4653222"/>
              <a:ext cx="1423788" cy="646327"/>
            </a:xfrm>
            <a:prstGeom prst="rect">
              <a:avLst/>
            </a:prstGeom>
            <a:noFill/>
          </p:spPr>
          <p:txBody>
            <a:bodyPr wrap="none" rtlCol="0">
              <a:spAutoFit/>
            </a:bodyPr>
            <a:lstStyle/>
            <a:p>
              <a:pPr algn="ctr"/>
              <a:r>
                <a:rPr lang="en-US" dirty="0">
                  <a:latin typeface="Century Gothic" panose="020B0502020202020204" pitchFamily="34" charset="0"/>
                </a:rPr>
                <a:t>Distributed </a:t>
              </a:r>
            </a:p>
            <a:p>
              <a:pPr algn="ctr"/>
              <a:r>
                <a:rPr lang="en-US" dirty="0">
                  <a:latin typeface="Century Gothic" panose="020B0502020202020204" pitchFamily="34" charset="0"/>
                </a:rPr>
                <a:t>Differential</a:t>
              </a:r>
            </a:p>
          </p:txBody>
        </p:sp>
        <p:sp>
          <p:nvSpPr>
            <p:cNvPr id="21" name="TextBox 20"/>
            <p:cNvSpPr txBox="1"/>
            <p:nvPr/>
          </p:nvSpPr>
          <p:spPr>
            <a:xfrm>
              <a:off x="-814620" y="6129448"/>
              <a:ext cx="3434513" cy="369333"/>
            </a:xfrm>
            <a:prstGeom prst="rect">
              <a:avLst/>
            </a:prstGeom>
            <a:noFill/>
          </p:spPr>
          <p:txBody>
            <a:bodyPr wrap="square" rtlCol="0">
              <a:spAutoFit/>
            </a:bodyPr>
            <a:lstStyle/>
            <a:p>
              <a:pPr algn="ctr"/>
              <a:r>
                <a:rPr lang="en-US" dirty="0">
                  <a:latin typeface="Century Gothic" panose="020B0502020202020204" pitchFamily="34" charset="0"/>
                </a:rPr>
                <a:t>Purely stochastic</a:t>
              </a:r>
            </a:p>
          </p:txBody>
        </p:sp>
        <p:sp>
          <p:nvSpPr>
            <p:cNvPr id="22" name="TextBox 21"/>
            <p:cNvSpPr txBox="1"/>
            <p:nvPr/>
          </p:nvSpPr>
          <p:spPr>
            <a:xfrm>
              <a:off x="5139690" y="6129447"/>
              <a:ext cx="963725" cy="369333"/>
            </a:xfrm>
            <a:prstGeom prst="rect">
              <a:avLst/>
            </a:prstGeom>
            <a:noFill/>
          </p:spPr>
          <p:txBody>
            <a:bodyPr wrap="none" rtlCol="0">
              <a:spAutoFit/>
            </a:bodyPr>
            <a:lstStyle/>
            <a:p>
              <a:r>
                <a:rPr lang="en-US" dirty="0">
                  <a:latin typeface="Century Gothic" panose="020B0502020202020204" pitchFamily="34" charset="0"/>
                </a:rPr>
                <a:t>Causal</a:t>
              </a:r>
            </a:p>
          </p:txBody>
        </p:sp>
        <p:sp>
          <p:nvSpPr>
            <p:cNvPr id="24" name="Left Brace 23"/>
            <p:cNvSpPr/>
            <p:nvPr/>
          </p:nvSpPr>
          <p:spPr>
            <a:xfrm rot="16200000">
              <a:off x="5425729" y="2905294"/>
              <a:ext cx="300756" cy="5953995"/>
            </a:xfrm>
            <a:prstGeom prst="leftBrace">
              <a:avLst>
                <a:gd name="adj1" fmla="val 9878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p:cNvSpPr/>
            <p:nvPr/>
          </p:nvSpPr>
          <p:spPr>
            <a:xfrm rot="16200000">
              <a:off x="755198" y="5319616"/>
              <a:ext cx="276833" cy="1101438"/>
            </a:xfrm>
            <a:prstGeom prst="leftBrace">
              <a:avLst>
                <a:gd name="adj1" fmla="val 4999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nvSpPr>
          <p:spPr>
            <a:xfrm>
              <a:off x="-924405" y="3991400"/>
              <a:ext cx="1558734" cy="589434"/>
            </a:xfrm>
            <a:prstGeom prst="rect">
              <a:avLst/>
            </a:prstGeom>
            <a:noFill/>
          </p:spPr>
          <p:txBody>
            <a:bodyPr wrap="square" rtlCol="0">
              <a:spAutoFit/>
            </a:bodyPr>
            <a:lstStyle/>
            <a:p>
              <a:pPr algn="r"/>
              <a:r>
                <a:rPr lang="en-US" sz="1400" b="1" dirty="0">
                  <a:latin typeface="Century Gothic" panose="020B0502020202020204" pitchFamily="34" charset="0"/>
                </a:rPr>
                <a:t>Total a priori ignorance</a:t>
              </a:r>
            </a:p>
          </p:txBody>
        </p:sp>
        <p:sp>
          <p:nvSpPr>
            <p:cNvPr id="27" name="TextBox 26"/>
            <p:cNvSpPr txBox="1"/>
            <p:nvPr/>
          </p:nvSpPr>
          <p:spPr>
            <a:xfrm>
              <a:off x="8478586" y="3989748"/>
              <a:ext cx="1597126" cy="589434"/>
            </a:xfrm>
            <a:prstGeom prst="rect">
              <a:avLst/>
            </a:prstGeom>
            <a:noFill/>
          </p:spPr>
          <p:txBody>
            <a:bodyPr wrap="square" rtlCol="0">
              <a:spAutoFit/>
            </a:bodyPr>
            <a:lstStyle/>
            <a:p>
              <a:r>
                <a:rPr lang="en-US" sz="1400" b="1" dirty="0">
                  <a:latin typeface="Century Gothic" panose="020B0502020202020204" pitchFamily="34" charset="0"/>
                </a:rPr>
                <a:t>Total a priori knowledge</a:t>
              </a:r>
            </a:p>
          </p:txBody>
        </p:sp>
        <p:sp>
          <p:nvSpPr>
            <p:cNvPr id="9" name="Oval 8"/>
            <p:cNvSpPr/>
            <p:nvPr/>
          </p:nvSpPr>
          <p:spPr>
            <a:xfrm>
              <a:off x="2760512" y="4064863"/>
              <a:ext cx="426027" cy="42602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3155492" y="2259332"/>
            <a:ext cx="929133" cy="923330"/>
          </a:xfrm>
          <a:prstGeom prst="rect">
            <a:avLst/>
          </a:prstGeom>
          <a:noFill/>
          <a:ln>
            <a:solidFill>
              <a:srgbClr val="558ED5"/>
            </a:solidFill>
          </a:ln>
        </p:spPr>
        <p:txBody>
          <a:bodyPr wrap="square" rtlCol="0">
            <a:spAutoFit/>
          </a:bodyPr>
          <a:lstStyle/>
          <a:p>
            <a:pPr algn="ctr"/>
            <a:r>
              <a:rPr lang="en-US" dirty="0">
                <a:latin typeface="Century Gothic" panose="020B0502020202020204" pitchFamily="34" charset="0"/>
              </a:rPr>
              <a:t>We are here!</a:t>
            </a:r>
          </a:p>
        </p:txBody>
      </p:sp>
      <p:cxnSp>
        <p:nvCxnSpPr>
          <p:cNvPr id="6" name="Straight Arrow Connector 5"/>
          <p:cNvCxnSpPr>
            <a:cxnSpLocks/>
            <a:stCxn id="4" idx="2"/>
            <a:endCxn id="8" idx="0"/>
          </p:cNvCxnSpPr>
          <p:nvPr/>
        </p:nvCxnSpPr>
        <p:spPr>
          <a:xfrm>
            <a:off x="3620059" y="3182662"/>
            <a:ext cx="5009" cy="44978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286139" y="2147408"/>
            <a:ext cx="2161417" cy="1385609"/>
            <a:chOff x="0" y="0"/>
            <a:chExt cx="4125595" cy="2644775"/>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l="10644" t="29370" r="15508" b="33035"/>
            <a:stretch/>
          </p:blipFill>
          <p:spPr bwMode="auto">
            <a:xfrm>
              <a:off x="111760" y="0"/>
              <a:ext cx="4013835" cy="2644775"/>
            </a:xfrm>
            <a:prstGeom prst="rect">
              <a:avLst/>
            </a:prstGeom>
            <a:noFill/>
            <a:ln>
              <a:noFill/>
            </a:ln>
            <a:extLst>
              <a:ext uri="{53640926-AAD7-44D8-BBD7-CCE9431645EC}">
                <a14:shadowObscured xmlns:a14="http://schemas.microsoft.com/office/drawing/2010/main"/>
              </a:ext>
            </a:extLst>
          </p:spPr>
        </p:pic>
        <p:sp>
          <p:nvSpPr>
            <p:cNvPr id="31" name="Rectangle 30"/>
            <p:cNvSpPr/>
            <p:nvPr/>
          </p:nvSpPr>
          <p:spPr>
            <a:xfrm>
              <a:off x="0" y="10160"/>
              <a:ext cx="1156335" cy="122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2" name="Group 31"/>
          <p:cNvGrpSpPr/>
          <p:nvPr/>
        </p:nvGrpSpPr>
        <p:grpSpPr>
          <a:xfrm>
            <a:off x="6383680" y="2083556"/>
            <a:ext cx="2497320" cy="1461026"/>
            <a:chOff x="0" y="-47706"/>
            <a:chExt cx="4125595" cy="2644775"/>
          </a:xfrm>
        </p:grpSpPr>
        <p:grpSp>
          <p:nvGrpSpPr>
            <p:cNvPr id="33" name="Group 32"/>
            <p:cNvGrpSpPr/>
            <p:nvPr/>
          </p:nvGrpSpPr>
          <p:grpSpPr>
            <a:xfrm>
              <a:off x="0" y="-47706"/>
              <a:ext cx="4125595" cy="2644775"/>
              <a:chOff x="0" y="-47706"/>
              <a:chExt cx="4125595" cy="2644775"/>
            </a:xfrm>
          </p:grpSpPr>
          <p:pic>
            <p:nvPicPr>
              <p:cNvPr id="59" name="Picture 58"/>
              <p:cNvPicPr>
                <a:picLocks noChangeAspect="1"/>
              </p:cNvPicPr>
              <p:nvPr/>
            </p:nvPicPr>
            <p:blipFill rotWithShape="1">
              <a:blip r:embed="rId4" cstate="print">
                <a:extLst>
                  <a:ext uri="{28A0092B-C50C-407E-A947-70E740481C1C}">
                    <a14:useLocalDpi xmlns:a14="http://schemas.microsoft.com/office/drawing/2010/main" val="0"/>
                  </a:ext>
                </a:extLst>
              </a:blip>
              <a:srcRect l="10644" t="29370" r="15508" b="33035"/>
              <a:stretch/>
            </p:blipFill>
            <p:spPr bwMode="auto">
              <a:xfrm>
                <a:off x="111760" y="-47706"/>
                <a:ext cx="4013835" cy="2644775"/>
              </a:xfrm>
              <a:prstGeom prst="rect">
                <a:avLst/>
              </a:prstGeom>
              <a:noFill/>
              <a:ln>
                <a:noFill/>
              </a:ln>
              <a:extLst>
                <a:ext uri="{53640926-AAD7-44D8-BBD7-CCE9431645EC}">
                  <a14:shadowObscured xmlns:a14="http://schemas.microsoft.com/office/drawing/2010/main"/>
                </a:ext>
              </a:extLst>
            </p:spPr>
          </p:pic>
          <p:sp>
            <p:nvSpPr>
              <p:cNvPr id="60" name="Rectangle 59"/>
              <p:cNvSpPr/>
              <p:nvPr/>
            </p:nvSpPr>
            <p:spPr>
              <a:xfrm>
                <a:off x="0" y="0"/>
                <a:ext cx="1156335" cy="122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4" name="Group 33"/>
            <p:cNvGrpSpPr/>
            <p:nvPr/>
          </p:nvGrpSpPr>
          <p:grpSpPr>
            <a:xfrm>
              <a:off x="345440" y="352214"/>
              <a:ext cx="3636000" cy="2157322"/>
              <a:chOff x="0" y="0"/>
              <a:chExt cx="3636000" cy="2157322"/>
            </a:xfrm>
          </p:grpSpPr>
          <p:cxnSp>
            <p:nvCxnSpPr>
              <p:cNvPr id="35" name="Straight Connector 34"/>
              <p:cNvCxnSpPr/>
              <p:nvPr/>
            </p:nvCxnSpPr>
            <p:spPr>
              <a:xfrm flipH="1">
                <a:off x="0" y="1828800"/>
                <a:ext cx="3805" cy="2994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0" y="0"/>
                <a:ext cx="3636000" cy="2157322"/>
                <a:chOff x="0" y="0"/>
                <a:chExt cx="3636000" cy="2157322"/>
              </a:xfrm>
            </p:grpSpPr>
            <p:cxnSp>
              <p:nvCxnSpPr>
                <p:cNvPr id="37" name="Straight Connector 36"/>
                <p:cNvCxnSpPr/>
                <p:nvPr/>
              </p:nvCxnSpPr>
              <p:spPr>
                <a:xfrm>
                  <a:off x="897008" y="302400"/>
                  <a:ext cx="21303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2000" y="637133"/>
                  <a:ext cx="241557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0" y="0"/>
                  <a:ext cx="3636000" cy="2157322"/>
                  <a:chOff x="0" y="0"/>
                  <a:chExt cx="3636000" cy="2157322"/>
                </a:xfrm>
              </p:grpSpPr>
              <p:cxnSp>
                <p:nvCxnSpPr>
                  <p:cNvPr id="40" name="Straight Connector 39"/>
                  <p:cNvCxnSpPr/>
                  <p:nvPr/>
                </p:nvCxnSpPr>
                <p:spPr>
                  <a:xfrm>
                    <a:off x="604800" y="907200"/>
                    <a:ext cx="2732730" cy="34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91600" y="1512000"/>
                    <a:ext cx="333651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00000" y="298800"/>
                    <a:ext cx="0" cy="18232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501200" y="7200"/>
                    <a:ext cx="0" cy="21131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120400" y="0"/>
                    <a:ext cx="0" cy="182531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725200" y="3600"/>
                    <a:ext cx="6350" cy="21162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330000" y="910800"/>
                    <a:ext cx="0" cy="12091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600" y="2131200"/>
                    <a:ext cx="1500733" cy="60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91600" y="1213200"/>
                    <a:ext cx="0" cy="9232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490400" y="3600"/>
                    <a:ext cx="123548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91600" y="1220400"/>
                    <a:ext cx="30363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0" y="1828800"/>
                    <a:ext cx="363316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08295" y="633533"/>
                    <a:ext cx="0" cy="14969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202400" y="298800"/>
                    <a:ext cx="0" cy="18374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825200" y="3600"/>
                    <a:ext cx="0" cy="1828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426400" y="3600"/>
                    <a:ext cx="0" cy="214459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031200" y="302400"/>
                    <a:ext cx="0" cy="185492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636000" y="1512000"/>
                    <a:ext cx="0" cy="64386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422800" y="2145600"/>
                    <a:ext cx="1211056" cy="20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61" name="Group 60"/>
          <p:cNvGrpSpPr/>
          <p:nvPr/>
        </p:nvGrpSpPr>
        <p:grpSpPr>
          <a:xfrm>
            <a:off x="8875654" y="2105121"/>
            <a:ext cx="2374151" cy="1516546"/>
            <a:chOff x="0" y="0"/>
            <a:chExt cx="3951142" cy="2642096"/>
          </a:xfrm>
        </p:grpSpPr>
        <p:grpSp>
          <p:nvGrpSpPr>
            <p:cNvPr id="62" name="Group 61"/>
            <p:cNvGrpSpPr/>
            <p:nvPr/>
          </p:nvGrpSpPr>
          <p:grpSpPr>
            <a:xfrm>
              <a:off x="0" y="0"/>
              <a:ext cx="3951142" cy="2625245"/>
              <a:chOff x="0" y="0"/>
              <a:chExt cx="3951142" cy="2625245"/>
            </a:xfrm>
          </p:grpSpPr>
          <p:grpSp>
            <p:nvGrpSpPr>
              <p:cNvPr id="64" name="Group 63"/>
              <p:cNvGrpSpPr/>
              <p:nvPr/>
            </p:nvGrpSpPr>
            <p:grpSpPr>
              <a:xfrm rot="20235806">
                <a:off x="39756" y="0"/>
                <a:ext cx="3761707" cy="1848139"/>
                <a:chOff x="0" y="0"/>
                <a:chExt cx="4125595" cy="2644775"/>
              </a:xfrm>
            </p:grpSpPr>
            <p:pic>
              <p:nvPicPr>
                <p:cNvPr id="111" name="Picture 110"/>
                <p:cNvPicPr>
                  <a:picLocks noChangeAspect="1"/>
                </p:cNvPicPr>
                <p:nvPr/>
              </p:nvPicPr>
              <p:blipFill rotWithShape="1">
                <a:blip r:embed="rId5" cstate="print">
                  <a:extLst>
                    <a:ext uri="{28A0092B-C50C-407E-A947-70E740481C1C}">
                      <a14:useLocalDpi xmlns:a14="http://schemas.microsoft.com/office/drawing/2010/main" val="0"/>
                    </a:ext>
                  </a:extLst>
                </a:blip>
                <a:srcRect l="10644" t="29370" r="15508" b="33035"/>
                <a:stretch/>
              </p:blipFill>
              <p:spPr bwMode="auto">
                <a:xfrm>
                  <a:off x="111760" y="0"/>
                  <a:ext cx="4013835" cy="2644775"/>
                </a:xfrm>
                <a:prstGeom prst="rect">
                  <a:avLst/>
                </a:prstGeom>
                <a:noFill/>
                <a:ln>
                  <a:noFill/>
                </a:ln>
                <a:extLst>
                  <a:ext uri="{53640926-AAD7-44D8-BBD7-CCE9431645EC}">
                    <a14:shadowObscured xmlns:a14="http://schemas.microsoft.com/office/drawing/2010/main"/>
                  </a:ext>
                </a:extLst>
              </p:spPr>
            </p:pic>
            <p:sp>
              <p:nvSpPr>
                <p:cNvPr id="112" name="Rectangle 111"/>
                <p:cNvSpPr/>
                <p:nvPr/>
              </p:nvSpPr>
              <p:spPr>
                <a:xfrm>
                  <a:off x="0" y="10160"/>
                  <a:ext cx="1156335" cy="122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5" name="Group 64"/>
              <p:cNvGrpSpPr/>
              <p:nvPr/>
            </p:nvGrpSpPr>
            <p:grpSpPr>
              <a:xfrm>
                <a:off x="0" y="1017767"/>
                <a:ext cx="3951142" cy="1607478"/>
                <a:chOff x="0" y="0"/>
                <a:chExt cx="3951142" cy="1607478"/>
              </a:xfrm>
            </p:grpSpPr>
            <p:cxnSp>
              <p:nvCxnSpPr>
                <p:cNvPr id="66" name="Straight Connector 65"/>
                <p:cNvCxnSpPr/>
                <p:nvPr/>
              </p:nvCxnSpPr>
              <p:spPr>
                <a:xfrm>
                  <a:off x="3932854" y="193610"/>
                  <a:ext cx="0" cy="4114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954056" y="188945"/>
                  <a:ext cx="2989580" cy="10147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961054" y="592494"/>
                  <a:ext cx="2990088" cy="101498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956388" y="389553"/>
                  <a:ext cx="2990088" cy="101498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958721" y="284584"/>
                  <a:ext cx="2989580" cy="10147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1" name="Freeform 70"/>
                <p:cNvSpPr/>
                <p:nvPr/>
              </p:nvSpPr>
              <p:spPr>
                <a:xfrm>
                  <a:off x="961054" y="181947"/>
                  <a:ext cx="2971800" cy="1018032"/>
                </a:xfrm>
                <a:custGeom>
                  <a:avLst/>
                  <a:gdLst>
                    <a:gd name="connsiteX0" fmla="*/ 0 w 2971800"/>
                    <a:gd name="connsiteY0" fmla="*/ 1018032 h 1018032"/>
                    <a:gd name="connsiteX1" fmla="*/ 932688 w 2971800"/>
                    <a:gd name="connsiteY1" fmla="*/ 612648 h 1018032"/>
                    <a:gd name="connsiteX2" fmla="*/ 1795272 w 2971800"/>
                    <a:gd name="connsiteY2" fmla="*/ 402336 h 1018032"/>
                    <a:gd name="connsiteX3" fmla="*/ 2596896 w 2971800"/>
                    <a:gd name="connsiteY3" fmla="*/ 79248 h 1018032"/>
                    <a:gd name="connsiteX4" fmla="*/ 2971800 w 2971800"/>
                    <a:gd name="connsiteY4" fmla="*/ 0 h 1018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00" h="1018032">
                      <a:moveTo>
                        <a:pt x="0" y="1018032"/>
                      </a:moveTo>
                      <a:cubicBezTo>
                        <a:pt x="316738" y="866648"/>
                        <a:pt x="633476" y="715264"/>
                        <a:pt x="932688" y="612648"/>
                      </a:cubicBezTo>
                      <a:cubicBezTo>
                        <a:pt x="1231900" y="510032"/>
                        <a:pt x="1517904" y="491236"/>
                        <a:pt x="1795272" y="402336"/>
                      </a:cubicBezTo>
                      <a:cubicBezTo>
                        <a:pt x="2072640" y="313436"/>
                        <a:pt x="2400808" y="146304"/>
                        <a:pt x="2596896" y="79248"/>
                      </a:cubicBezTo>
                      <a:cubicBezTo>
                        <a:pt x="2792984" y="12192"/>
                        <a:pt x="2882392" y="6096"/>
                        <a:pt x="2971800" y="0"/>
                      </a:cubicBezTo>
                    </a:path>
                  </a:pathLst>
                </a:cu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72" name="Straight Connector 71"/>
                <p:cNvCxnSpPr/>
                <p:nvPr/>
              </p:nvCxnSpPr>
              <p:spPr>
                <a:xfrm flipV="1">
                  <a:off x="961054" y="492190"/>
                  <a:ext cx="2990088" cy="101498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261966" y="1073021"/>
                  <a:ext cx="4100" cy="430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572209" y="919066"/>
                  <a:ext cx="0" cy="4853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875454" y="797768"/>
                  <a:ext cx="0" cy="5006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181031" y="713792"/>
                  <a:ext cx="0" cy="4914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481943" y="662474"/>
                  <a:ext cx="4100" cy="430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787521" y="562170"/>
                  <a:ext cx="3810" cy="4305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3090766" y="454868"/>
                  <a:ext cx="3810" cy="4305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3401009" y="326572"/>
                  <a:ext cx="0" cy="45796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3704254" y="209939"/>
                  <a:ext cx="0" cy="46405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9331" y="800100"/>
                  <a:ext cx="946987" cy="80733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3" name="Freeform 82"/>
                <p:cNvSpPr/>
                <p:nvPr/>
              </p:nvSpPr>
              <p:spPr>
                <a:xfrm>
                  <a:off x="6998" y="2333"/>
                  <a:ext cx="1243330" cy="381000"/>
                </a:xfrm>
                <a:custGeom>
                  <a:avLst/>
                  <a:gdLst>
                    <a:gd name="connsiteX0" fmla="*/ 0 w 2971800"/>
                    <a:gd name="connsiteY0" fmla="*/ 1018032 h 1018032"/>
                    <a:gd name="connsiteX1" fmla="*/ 932688 w 2971800"/>
                    <a:gd name="connsiteY1" fmla="*/ 612648 h 1018032"/>
                    <a:gd name="connsiteX2" fmla="*/ 1795272 w 2971800"/>
                    <a:gd name="connsiteY2" fmla="*/ 402336 h 1018032"/>
                    <a:gd name="connsiteX3" fmla="*/ 2596896 w 2971800"/>
                    <a:gd name="connsiteY3" fmla="*/ 79248 h 1018032"/>
                    <a:gd name="connsiteX4" fmla="*/ 2971800 w 2971800"/>
                    <a:gd name="connsiteY4" fmla="*/ 0 h 1018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00" h="1018032">
                      <a:moveTo>
                        <a:pt x="0" y="1018032"/>
                      </a:moveTo>
                      <a:cubicBezTo>
                        <a:pt x="316738" y="866648"/>
                        <a:pt x="633476" y="715264"/>
                        <a:pt x="932688" y="612648"/>
                      </a:cubicBezTo>
                      <a:cubicBezTo>
                        <a:pt x="1231900" y="510032"/>
                        <a:pt x="1517904" y="491236"/>
                        <a:pt x="1795272" y="402336"/>
                      </a:cubicBezTo>
                      <a:cubicBezTo>
                        <a:pt x="2072640" y="313436"/>
                        <a:pt x="2400808" y="146304"/>
                        <a:pt x="2596896" y="79248"/>
                      </a:cubicBezTo>
                      <a:cubicBezTo>
                        <a:pt x="2792984" y="12192"/>
                        <a:pt x="2882392" y="6096"/>
                        <a:pt x="2971800" y="0"/>
                      </a:cubicBezTo>
                    </a:path>
                  </a:pathLst>
                </a:cu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84" name="Straight Connector 83"/>
                <p:cNvCxnSpPr/>
                <p:nvPr/>
              </p:nvCxnSpPr>
              <p:spPr>
                <a:xfrm flipV="1">
                  <a:off x="207607" y="226268"/>
                  <a:ext cx="952113" cy="3230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389554" y="475861"/>
                  <a:ext cx="703834" cy="23851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585496" y="732453"/>
                  <a:ext cx="406239" cy="13779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760445" y="947057"/>
                  <a:ext cx="232794" cy="789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0" y="384888"/>
                  <a:ext cx="957712" cy="81648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flipV="1">
                  <a:off x="9331" y="489857"/>
                  <a:ext cx="946987" cy="80733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6998" y="597159"/>
                  <a:ext cx="956691" cy="8156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9331" y="692798"/>
                  <a:ext cx="954137" cy="81343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333" y="387221"/>
                  <a:ext cx="4100" cy="430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2045737" y="254259"/>
                  <a:ext cx="1011047" cy="35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3701921" y="0"/>
                  <a:ext cx="232156" cy="1978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3587621" y="118966"/>
                  <a:ext cx="113726" cy="969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flipV="1">
                  <a:off x="3284376" y="216937"/>
                  <a:ext cx="113726" cy="969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2878494" y="263590"/>
                  <a:ext cx="206990" cy="17576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2486609" y="314908"/>
                  <a:ext cx="297053" cy="2522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2276670" y="475861"/>
                  <a:ext cx="205105" cy="17436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flipV="1">
                  <a:off x="2043405" y="599492"/>
                  <a:ext cx="135001" cy="11452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1793811" y="734786"/>
                  <a:ext cx="82804" cy="703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1506894" y="874745"/>
                  <a:ext cx="58166" cy="4241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1189654" y="996043"/>
                  <a:ext cx="76073" cy="551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326572" y="265923"/>
                  <a:ext cx="683260" cy="58222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flipV="1">
                  <a:off x="702129" y="172617"/>
                  <a:ext cx="364604" cy="3103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flipV="1">
                  <a:off x="1024035" y="55984"/>
                  <a:ext cx="145796" cy="1239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00609" y="548174"/>
                  <a:ext cx="4100" cy="430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89554" y="720790"/>
                  <a:ext cx="4100" cy="430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80831" y="865415"/>
                  <a:ext cx="4100" cy="430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755780" y="1031033"/>
                  <a:ext cx="4100" cy="430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63" name="Straight Connector 62"/>
            <p:cNvCxnSpPr/>
            <p:nvPr/>
          </p:nvCxnSpPr>
          <p:spPr>
            <a:xfrm>
              <a:off x="958427" y="2211495"/>
              <a:ext cx="4100" cy="430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6667F5B3-3755-44A6-9B4F-6D20D0B13EC1}"/>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4102898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Models</a:t>
            </a:r>
          </a:p>
        </p:txBody>
      </p:sp>
      <p:sp>
        <p:nvSpPr>
          <p:cNvPr id="20" name="Content Placeholder 2">
            <a:extLst>
              <a:ext uri="{FF2B5EF4-FFF2-40B4-BE49-F238E27FC236}">
                <a16:creationId xmlns:a16="http://schemas.microsoft.com/office/drawing/2014/main" id="{D501328A-169C-4D26-8535-30CB7F2AA83B}"/>
              </a:ext>
            </a:extLst>
          </p:cNvPr>
          <p:cNvSpPr>
            <a:spLocks noGrp="1"/>
          </p:cNvSpPr>
          <p:nvPr>
            <p:ph idx="1"/>
          </p:nvPr>
        </p:nvSpPr>
        <p:spPr>
          <a:xfrm>
            <a:off x="2097157" y="1825625"/>
            <a:ext cx="9692370" cy="4712666"/>
          </a:xfrm>
        </p:spPr>
        <p:txBody>
          <a:bodyPr/>
          <a:lstStyle/>
          <a:p>
            <a:r>
              <a:rPr lang="en-US" dirty="0"/>
              <a:t>LM: model parameters found through optimization</a:t>
            </a:r>
          </a:p>
          <a:p>
            <a:endParaRPr lang="en-US" dirty="0"/>
          </a:p>
          <a:p>
            <a:r>
              <a:rPr lang="en-US" dirty="0"/>
              <a:t>GLM: basically an LM</a:t>
            </a:r>
          </a:p>
          <a:p>
            <a:pPr lvl="1"/>
            <a:r>
              <a:rPr lang="en-US" dirty="0"/>
              <a:t>Where the random component is a known distribution</a:t>
            </a:r>
          </a:p>
          <a:p>
            <a:endParaRPr lang="en-US" dirty="0"/>
          </a:p>
          <a:p>
            <a:r>
              <a:rPr lang="en-US" dirty="0"/>
              <a:t>RF: a collection of decision trees</a:t>
            </a:r>
          </a:p>
          <a:p>
            <a:endParaRPr lang="en-US" dirty="0"/>
          </a:p>
          <a:p>
            <a:r>
              <a:rPr lang="en-US" dirty="0"/>
              <a:t>NN: based on the concept of neurons firing</a:t>
            </a:r>
          </a:p>
        </p:txBody>
      </p:sp>
      <p:sp>
        <p:nvSpPr>
          <p:cNvPr id="4" name="TextBox 3">
            <a:extLst>
              <a:ext uri="{FF2B5EF4-FFF2-40B4-BE49-F238E27FC236}">
                <a16:creationId xmlns:a16="http://schemas.microsoft.com/office/drawing/2014/main" id="{0FB016D7-C9F6-4D75-AAC8-AAC7B4C2EE19}"/>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253775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 (NN)</a:t>
            </a:r>
          </a:p>
        </p:txBody>
      </p:sp>
      <p:grpSp>
        <p:nvGrpSpPr>
          <p:cNvPr id="4" name="Group 3">
            <a:extLst>
              <a:ext uri="{FF2B5EF4-FFF2-40B4-BE49-F238E27FC236}">
                <a16:creationId xmlns:a16="http://schemas.microsoft.com/office/drawing/2014/main" id="{8198D250-FD3E-462E-A551-F72A22ECB072}"/>
              </a:ext>
            </a:extLst>
          </p:cNvPr>
          <p:cNvGrpSpPr/>
          <p:nvPr/>
        </p:nvGrpSpPr>
        <p:grpSpPr>
          <a:xfrm>
            <a:off x="2043951" y="2100632"/>
            <a:ext cx="4793149" cy="3776472"/>
            <a:chOff x="7199497" y="1605787"/>
            <a:chExt cx="4652885" cy="3681591"/>
          </a:xfrm>
        </p:grpSpPr>
        <p:sp>
          <p:nvSpPr>
            <p:cNvPr id="5" name="Oval 4">
              <a:extLst>
                <a:ext uri="{FF2B5EF4-FFF2-40B4-BE49-F238E27FC236}">
                  <a16:creationId xmlns:a16="http://schemas.microsoft.com/office/drawing/2014/main" id="{75364AE2-DF72-4128-BB54-E33B51A0E695}"/>
                </a:ext>
              </a:extLst>
            </p:cNvPr>
            <p:cNvSpPr/>
            <p:nvPr/>
          </p:nvSpPr>
          <p:spPr>
            <a:xfrm>
              <a:off x="9461800" y="2750195"/>
              <a:ext cx="430945" cy="411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Gothic" panose="020B0502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0C30548E-CC47-4861-A2E7-B38BD8D6A599}"/>
                </a:ext>
              </a:extLst>
            </p:cNvPr>
            <p:cNvSpPr/>
            <p:nvPr/>
          </p:nvSpPr>
          <p:spPr>
            <a:xfrm>
              <a:off x="9460978" y="3330853"/>
              <a:ext cx="430945" cy="411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Gothic" panose="020B0502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F81DC0C9-DF80-44FF-88EF-3318D7E85085}"/>
                </a:ext>
              </a:extLst>
            </p:cNvPr>
            <p:cNvSpPr/>
            <p:nvPr/>
          </p:nvSpPr>
          <p:spPr>
            <a:xfrm>
              <a:off x="9466053" y="3856260"/>
              <a:ext cx="430945" cy="411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Gothic" panose="020B0502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3DF29ACF-9982-441E-9F40-7E9E32E56ADE}"/>
                </a:ext>
              </a:extLst>
            </p:cNvPr>
            <p:cNvSpPr/>
            <p:nvPr/>
          </p:nvSpPr>
          <p:spPr>
            <a:xfrm>
              <a:off x="9448517" y="4875230"/>
              <a:ext cx="430945" cy="411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Gothic" panose="020B0502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10A4699-98DD-4E95-94BA-7C7B6244BF46}"/>
                </a:ext>
              </a:extLst>
            </p:cNvPr>
            <p:cNvSpPr/>
            <p:nvPr/>
          </p:nvSpPr>
          <p:spPr>
            <a:xfrm>
              <a:off x="9539794" y="4348044"/>
              <a:ext cx="241506" cy="483759"/>
            </a:xfrm>
            <a:prstGeom prst="rect">
              <a:avLst/>
            </a:prstGeom>
            <a:noFill/>
          </p:spPr>
          <p:txBody>
            <a:bodyPr wrap="none">
              <a:spAutoFit/>
            </a:bodyPr>
            <a:lstStyle/>
            <a:p>
              <a:pPr>
                <a:lnSpc>
                  <a:spcPts val="1000"/>
                </a:lnSpc>
              </a:pPr>
              <a:r>
                <a:rPr lang="en-US" dirty="0">
                  <a:latin typeface="Century Gothic" panose="020B0502020202020204" pitchFamily="34" charset="0"/>
                </a:rPr>
                <a:t>.</a:t>
              </a:r>
            </a:p>
            <a:p>
              <a:pPr>
                <a:lnSpc>
                  <a:spcPts val="1000"/>
                </a:lnSpc>
              </a:pPr>
              <a:r>
                <a:rPr lang="en-US" dirty="0">
                  <a:latin typeface="Century Gothic" panose="020B0502020202020204" pitchFamily="34" charset="0"/>
                </a:rPr>
                <a:t>.</a:t>
              </a:r>
            </a:p>
            <a:p>
              <a:pPr>
                <a:lnSpc>
                  <a:spcPts val="1000"/>
                </a:lnSpc>
              </a:pPr>
              <a:r>
                <a:rPr lang="en-US" dirty="0">
                  <a:latin typeface="Century Gothic" panose="020B0502020202020204" pitchFamily="34" charset="0"/>
                </a:rPr>
                <a:t>.</a:t>
              </a:r>
            </a:p>
          </p:txBody>
        </p:sp>
        <p:sp>
          <p:nvSpPr>
            <p:cNvPr id="10" name="Oval 9">
              <a:extLst>
                <a:ext uri="{FF2B5EF4-FFF2-40B4-BE49-F238E27FC236}">
                  <a16:creationId xmlns:a16="http://schemas.microsoft.com/office/drawing/2014/main" id="{8217289C-3EFF-41E9-83B7-F18BB61C8DE2}"/>
                </a:ext>
              </a:extLst>
            </p:cNvPr>
            <p:cNvSpPr/>
            <p:nvPr/>
          </p:nvSpPr>
          <p:spPr>
            <a:xfrm>
              <a:off x="9454259" y="2221799"/>
              <a:ext cx="430945" cy="411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Gothic" panose="020B0502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0F3073A1-1B79-4A12-ACA3-A0132C035741}"/>
                </a:ext>
              </a:extLst>
            </p:cNvPr>
            <p:cNvSpPr/>
            <p:nvPr/>
          </p:nvSpPr>
          <p:spPr>
            <a:xfrm>
              <a:off x="7927343" y="3012348"/>
              <a:ext cx="430945" cy="411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Gothic" panose="020B0502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FE0D7FF2-3ACB-4B75-8B24-43CFA422344D}"/>
                </a:ext>
              </a:extLst>
            </p:cNvPr>
            <p:cNvSpPr/>
            <p:nvPr/>
          </p:nvSpPr>
          <p:spPr>
            <a:xfrm>
              <a:off x="7927343" y="3721843"/>
              <a:ext cx="430945" cy="411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Gothic" panose="020B0502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655408E9-73A0-4B41-9C2B-02F3E9B1D0C8}"/>
                </a:ext>
              </a:extLst>
            </p:cNvPr>
            <p:cNvSpPr/>
            <p:nvPr/>
          </p:nvSpPr>
          <p:spPr>
            <a:xfrm>
              <a:off x="7927342" y="4875898"/>
              <a:ext cx="430945" cy="411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Gothic" panose="020B0502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A0E0A7C7-958F-45A7-828D-EB4CED88C43B}"/>
                </a:ext>
              </a:extLst>
            </p:cNvPr>
            <p:cNvSpPr/>
            <p:nvPr/>
          </p:nvSpPr>
          <p:spPr>
            <a:xfrm>
              <a:off x="8070162" y="4348317"/>
              <a:ext cx="241506" cy="483759"/>
            </a:xfrm>
            <a:prstGeom prst="rect">
              <a:avLst/>
            </a:prstGeom>
            <a:noFill/>
          </p:spPr>
          <p:txBody>
            <a:bodyPr wrap="none">
              <a:spAutoFit/>
            </a:bodyPr>
            <a:lstStyle/>
            <a:p>
              <a:pPr>
                <a:lnSpc>
                  <a:spcPts val="1000"/>
                </a:lnSpc>
              </a:pPr>
              <a:r>
                <a:rPr lang="en-US" dirty="0">
                  <a:latin typeface="Century Gothic" panose="020B0502020202020204" pitchFamily="34" charset="0"/>
                </a:rPr>
                <a:t>.</a:t>
              </a:r>
            </a:p>
            <a:p>
              <a:pPr>
                <a:lnSpc>
                  <a:spcPts val="1000"/>
                </a:lnSpc>
              </a:pPr>
              <a:r>
                <a:rPr lang="en-US" dirty="0">
                  <a:latin typeface="Century Gothic" panose="020B0502020202020204" pitchFamily="34" charset="0"/>
                </a:rPr>
                <a:t>.</a:t>
              </a:r>
            </a:p>
            <a:p>
              <a:pPr>
                <a:lnSpc>
                  <a:spcPts val="1000"/>
                </a:lnSpc>
              </a:pPr>
              <a:r>
                <a:rPr lang="en-US" dirty="0">
                  <a:latin typeface="Century Gothic" panose="020B0502020202020204" pitchFamily="34" charset="0"/>
                </a:rPr>
                <a:t>.</a:t>
              </a:r>
            </a:p>
          </p:txBody>
        </p:sp>
        <p:sp>
          <p:nvSpPr>
            <p:cNvPr id="15" name="Oval 14">
              <a:extLst>
                <a:ext uri="{FF2B5EF4-FFF2-40B4-BE49-F238E27FC236}">
                  <a16:creationId xmlns:a16="http://schemas.microsoft.com/office/drawing/2014/main" id="{519A948E-F612-4D92-9C40-BCF0526C464D}"/>
                </a:ext>
              </a:extLst>
            </p:cNvPr>
            <p:cNvSpPr/>
            <p:nvPr/>
          </p:nvSpPr>
          <p:spPr>
            <a:xfrm>
              <a:off x="10925335" y="3330853"/>
              <a:ext cx="430945" cy="411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Gothic" panose="020B0502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2F9B75ED-E4D8-4BFA-8162-B0B867C14DB5}"/>
                </a:ext>
              </a:extLst>
            </p:cNvPr>
            <p:cNvSpPr/>
            <p:nvPr/>
          </p:nvSpPr>
          <p:spPr>
            <a:xfrm>
              <a:off x="10925334" y="4484908"/>
              <a:ext cx="430945" cy="411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Gothic" panose="020B0502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4AB7B17-0DA4-412F-8194-8AC4FFB4B073}"/>
                </a:ext>
              </a:extLst>
            </p:cNvPr>
            <p:cNvSpPr/>
            <p:nvPr/>
          </p:nvSpPr>
          <p:spPr>
            <a:xfrm>
              <a:off x="11026557" y="3822121"/>
              <a:ext cx="241506" cy="483759"/>
            </a:xfrm>
            <a:prstGeom prst="rect">
              <a:avLst/>
            </a:prstGeom>
            <a:noFill/>
          </p:spPr>
          <p:txBody>
            <a:bodyPr wrap="none">
              <a:spAutoFit/>
            </a:bodyPr>
            <a:lstStyle/>
            <a:p>
              <a:pPr>
                <a:lnSpc>
                  <a:spcPts val="1000"/>
                </a:lnSpc>
              </a:pPr>
              <a:r>
                <a:rPr lang="en-US" dirty="0">
                  <a:latin typeface="Century Gothic" panose="020B0502020202020204" pitchFamily="34" charset="0"/>
                </a:rPr>
                <a:t>.</a:t>
              </a:r>
            </a:p>
            <a:p>
              <a:pPr>
                <a:lnSpc>
                  <a:spcPts val="1000"/>
                </a:lnSpc>
              </a:pPr>
              <a:r>
                <a:rPr lang="en-US" dirty="0">
                  <a:latin typeface="Century Gothic" panose="020B0502020202020204" pitchFamily="34" charset="0"/>
                </a:rPr>
                <a:t>.</a:t>
              </a:r>
            </a:p>
            <a:p>
              <a:pPr>
                <a:lnSpc>
                  <a:spcPts val="1000"/>
                </a:lnSpc>
              </a:pPr>
              <a:r>
                <a:rPr lang="en-US" dirty="0">
                  <a:latin typeface="Century Gothic" panose="020B0502020202020204" pitchFamily="34" charset="0"/>
                </a:rPr>
                <a:t>.</a:t>
              </a:r>
            </a:p>
          </p:txBody>
        </p:sp>
        <p:cxnSp>
          <p:nvCxnSpPr>
            <p:cNvPr id="18" name="Straight Arrow Connector 17">
              <a:extLst>
                <a:ext uri="{FF2B5EF4-FFF2-40B4-BE49-F238E27FC236}">
                  <a16:creationId xmlns:a16="http://schemas.microsoft.com/office/drawing/2014/main" id="{1DE1C99E-C5E3-426D-8BED-8F99C17FC0D6}"/>
                </a:ext>
              </a:extLst>
            </p:cNvPr>
            <p:cNvCxnSpPr>
              <a:cxnSpLocks/>
              <a:stCxn id="21" idx="3"/>
              <a:endCxn id="11" idx="2"/>
            </p:cNvCxnSpPr>
            <p:nvPr/>
          </p:nvCxnSpPr>
          <p:spPr>
            <a:xfrm>
              <a:off x="7657675" y="3210788"/>
              <a:ext cx="269668" cy="7301"/>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93A4E0B-2D90-47C2-B18C-11E240EB5307}"/>
                </a:ext>
              </a:extLst>
            </p:cNvPr>
            <p:cNvCxnSpPr>
              <a:cxnSpLocks/>
              <a:stCxn id="22" idx="3"/>
              <a:endCxn id="12" idx="2"/>
            </p:cNvCxnSpPr>
            <p:nvPr/>
          </p:nvCxnSpPr>
          <p:spPr>
            <a:xfrm>
              <a:off x="7662840" y="3918355"/>
              <a:ext cx="264502" cy="9228"/>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9C03F2D-0C46-4D30-B1E6-9A5EA0BBE97B}"/>
                </a:ext>
              </a:extLst>
            </p:cNvPr>
            <p:cNvCxnSpPr>
              <a:cxnSpLocks/>
              <a:stCxn id="23" idx="3"/>
              <a:endCxn id="13" idx="2"/>
            </p:cNvCxnSpPr>
            <p:nvPr/>
          </p:nvCxnSpPr>
          <p:spPr>
            <a:xfrm>
              <a:off x="7676533" y="5078297"/>
              <a:ext cx="250808" cy="3341"/>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8EE763A-656C-45AF-A5BE-0751830C4856}"/>
                    </a:ext>
                  </a:extLst>
                </p:cNvPr>
                <p:cNvSpPr/>
                <p:nvPr/>
              </p:nvSpPr>
              <p:spPr>
                <a:xfrm>
                  <a:off x="7199498" y="3030762"/>
                  <a:ext cx="458177" cy="3600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i="1">
                                <a:latin typeface="Cambria Math" panose="02040503050406030204" pitchFamily="18" charset="0"/>
                                <a:cs typeface="Arial" panose="020B0604020202020204" pitchFamily="34" charset="0"/>
                              </a:rPr>
                              <m:t>1</m:t>
                            </m:r>
                          </m:sub>
                        </m:sSub>
                      </m:oMath>
                    </m:oMathPara>
                  </a14:m>
                  <a:endParaRPr lang="en-US" dirty="0">
                    <a:latin typeface="Century Gothic" panose="020B0502020202020204" pitchFamily="34" charset="0"/>
                  </a:endParaRPr>
                </a:p>
              </p:txBody>
            </p:sp>
          </mc:Choice>
          <mc:Fallback xmlns="">
            <p:sp>
              <p:nvSpPr>
                <p:cNvPr id="21" name="Rectangle 20">
                  <a:extLst>
                    <a:ext uri="{FF2B5EF4-FFF2-40B4-BE49-F238E27FC236}">
                      <a16:creationId xmlns:a16="http://schemas.microsoft.com/office/drawing/2014/main" id="{E8EE763A-656C-45AF-A5BE-0751830C4856}"/>
                    </a:ext>
                  </a:extLst>
                </p:cNvPr>
                <p:cNvSpPr>
                  <a:spLocks noRot="1" noChangeAspect="1" noMove="1" noResize="1" noEditPoints="1" noAdjustHandles="1" noChangeArrowheads="1" noChangeShapeType="1" noTextEdit="1"/>
                </p:cNvSpPr>
                <p:nvPr/>
              </p:nvSpPr>
              <p:spPr>
                <a:xfrm>
                  <a:off x="7199498" y="3030762"/>
                  <a:ext cx="458177" cy="360053"/>
                </a:xfrm>
                <a:prstGeom prst="rect">
                  <a:avLst/>
                </a:prstGeom>
                <a:blipFill>
                  <a:blip r:embed="rId3"/>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3C468AB1-D4DC-4BBE-9C73-C0A17CEF252A}"/>
                    </a:ext>
                  </a:extLst>
                </p:cNvPr>
                <p:cNvSpPr/>
                <p:nvPr/>
              </p:nvSpPr>
              <p:spPr>
                <a:xfrm>
                  <a:off x="7199498" y="3738329"/>
                  <a:ext cx="463342" cy="3600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b="0" i="1" smtClean="0">
                                <a:latin typeface="Cambria Math" panose="02040503050406030204" pitchFamily="18" charset="0"/>
                                <a:cs typeface="Arial" panose="020B0604020202020204" pitchFamily="34" charset="0"/>
                              </a:rPr>
                              <m:t>2</m:t>
                            </m:r>
                          </m:sub>
                        </m:sSub>
                      </m:oMath>
                    </m:oMathPara>
                  </a14:m>
                  <a:endParaRPr lang="en-US" dirty="0">
                    <a:latin typeface="Century Gothic" panose="020B0502020202020204" pitchFamily="34" charset="0"/>
                  </a:endParaRPr>
                </a:p>
              </p:txBody>
            </p:sp>
          </mc:Choice>
          <mc:Fallback xmlns="">
            <p:sp>
              <p:nvSpPr>
                <p:cNvPr id="22" name="Rectangle 21">
                  <a:extLst>
                    <a:ext uri="{FF2B5EF4-FFF2-40B4-BE49-F238E27FC236}">
                      <a16:creationId xmlns:a16="http://schemas.microsoft.com/office/drawing/2014/main" id="{3C468AB1-D4DC-4BBE-9C73-C0A17CEF252A}"/>
                    </a:ext>
                  </a:extLst>
                </p:cNvPr>
                <p:cNvSpPr>
                  <a:spLocks noRot="1" noChangeAspect="1" noMove="1" noResize="1" noEditPoints="1" noAdjustHandles="1" noChangeArrowheads="1" noChangeShapeType="1" noTextEdit="1"/>
                </p:cNvSpPr>
                <p:nvPr/>
              </p:nvSpPr>
              <p:spPr>
                <a:xfrm>
                  <a:off x="7199498" y="3738329"/>
                  <a:ext cx="463342" cy="360053"/>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69784FC0-153A-43CC-841C-461D2CE300EF}"/>
                    </a:ext>
                  </a:extLst>
                </p:cNvPr>
                <p:cNvSpPr/>
                <p:nvPr/>
              </p:nvSpPr>
              <p:spPr>
                <a:xfrm>
                  <a:off x="7199497" y="4898271"/>
                  <a:ext cx="477036" cy="3600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b="0" i="1" smtClean="0">
                                <a:latin typeface="Cambria Math" panose="02040503050406030204" pitchFamily="18" charset="0"/>
                                <a:cs typeface="Arial" panose="020B0604020202020204" pitchFamily="34" charset="0"/>
                              </a:rPr>
                              <m:t>𝑛</m:t>
                            </m:r>
                          </m:sub>
                        </m:sSub>
                      </m:oMath>
                    </m:oMathPara>
                  </a14:m>
                  <a:endParaRPr lang="en-US" dirty="0">
                    <a:latin typeface="Century Gothic" panose="020B0502020202020204" pitchFamily="34" charset="0"/>
                  </a:endParaRPr>
                </a:p>
              </p:txBody>
            </p:sp>
          </mc:Choice>
          <mc:Fallback xmlns="">
            <p:sp>
              <p:nvSpPr>
                <p:cNvPr id="23" name="Rectangle 22">
                  <a:extLst>
                    <a:ext uri="{FF2B5EF4-FFF2-40B4-BE49-F238E27FC236}">
                      <a16:creationId xmlns:a16="http://schemas.microsoft.com/office/drawing/2014/main" id="{69784FC0-153A-43CC-841C-461D2CE300EF}"/>
                    </a:ext>
                  </a:extLst>
                </p:cNvPr>
                <p:cNvSpPr>
                  <a:spLocks noRot="1" noChangeAspect="1" noMove="1" noResize="1" noEditPoints="1" noAdjustHandles="1" noChangeArrowheads="1" noChangeShapeType="1" noTextEdit="1"/>
                </p:cNvSpPr>
                <p:nvPr/>
              </p:nvSpPr>
              <p:spPr>
                <a:xfrm>
                  <a:off x="7199497" y="4898271"/>
                  <a:ext cx="477036" cy="36005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D3246AC-3432-4E86-9563-0F6D5973042E}"/>
                    </a:ext>
                  </a:extLst>
                </p:cNvPr>
                <p:cNvSpPr/>
                <p:nvPr/>
              </p:nvSpPr>
              <p:spPr>
                <a:xfrm>
                  <a:off x="11386612" y="4453322"/>
                  <a:ext cx="465770" cy="3600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𝑦</m:t>
                            </m:r>
                          </m:e>
                          <m:sub>
                            <m:r>
                              <a:rPr lang="en-US" b="0" i="1" smtClean="0">
                                <a:latin typeface="Cambria Math" panose="02040503050406030204" pitchFamily="18" charset="0"/>
                                <a:cs typeface="Arial" panose="020B0604020202020204" pitchFamily="34" charset="0"/>
                              </a:rPr>
                              <m:t>𝑛</m:t>
                            </m:r>
                          </m:sub>
                        </m:sSub>
                      </m:oMath>
                    </m:oMathPara>
                  </a14:m>
                  <a:endParaRPr lang="en-US" dirty="0">
                    <a:latin typeface="Century Gothic" panose="020B0502020202020204" pitchFamily="34" charset="0"/>
                  </a:endParaRPr>
                </a:p>
              </p:txBody>
            </p:sp>
          </mc:Choice>
          <mc:Fallback xmlns="">
            <p:sp>
              <p:nvSpPr>
                <p:cNvPr id="24" name="Rectangle 23">
                  <a:extLst>
                    <a:ext uri="{FF2B5EF4-FFF2-40B4-BE49-F238E27FC236}">
                      <a16:creationId xmlns:a16="http://schemas.microsoft.com/office/drawing/2014/main" id="{DD3246AC-3432-4E86-9563-0F6D5973042E}"/>
                    </a:ext>
                  </a:extLst>
                </p:cNvPr>
                <p:cNvSpPr>
                  <a:spLocks noRot="1" noChangeAspect="1" noMove="1" noResize="1" noEditPoints="1" noAdjustHandles="1" noChangeArrowheads="1" noChangeShapeType="1" noTextEdit="1"/>
                </p:cNvSpPr>
                <p:nvPr/>
              </p:nvSpPr>
              <p:spPr>
                <a:xfrm>
                  <a:off x="11386612" y="4453322"/>
                  <a:ext cx="465770" cy="360053"/>
                </a:xfrm>
                <a:prstGeom prst="rect">
                  <a:avLst/>
                </a:prstGeom>
                <a:blipFill>
                  <a:blip r:embed="rId6"/>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81B2361-2DBB-4E3B-99BD-E065ABD21A48}"/>
                    </a:ext>
                  </a:extLst>
                </p:cNvPr>
                <p:cNvSpPr/>
                <p:nvPr/>
              </p:nvSpPr>
              <p:spPr>
                <a:xfrm>
                  <a:off x="11389835" y="3268307"/>
                  <a:ext cx="459795" cy="3600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𝑦</m:t>
                            </m:r>
                          </m:e>
                          <m:sub>
                            <m:r>
                              <a:rPr lang="en-US" i="1">
                                <a:latin typeface="Cambria Math" panose="02040503050406030204" pitchFamily="18" charset="0"/>
                                <a:cs typeface="Arial" panose="020B0604020202020204" pitchFamily="34" charset="0"/>
                              </a:rPr>
                              <m:t>1</m:t>
                            </m:r>
                          </m:sub>
                        </m:sSub>
                      </m:oMath>
                    </m:oMathPara>
                  </a14:m>
                  <a:endParaRPr lang="en-US" dirty="0">
                    <a:latin typeface="Century Gothic" panose="020B0502020202020204" pitchFamily="34" charset="0"/>
                  </a:endParaRPr>
                </a:p>
              </p:txBody>
            </p:sp>
          </mc:Choice>
          <mc:Fallback xmlns="">
            <p:sp>
              <p:nvSpPr>
                <p:cNvPr id="25" name="Rectangle 24">
                  <a:extLst>
                    <a:ext uri="{FF2B5EF4-FFF2-40B4-BE49-F238E27FC236}">
                      <a16:creationId xmlns:a16="http://schemas.microsoft.com/office/drawing/2014/main" id="{A81B2361-2DBB-4E3B-99BD-E065ABD21A48}"/>
                    </a:ext>
                  </a:extLst>
                </p:cNvPr>
                <p:cNvSpPr>
                  <a:spLocks noRot="1" noChangeAspect="1" noMove="1" noResize="1" noEditPoints="1" noAdjustHandles="1" noChangeArrowheads="1" noChangeShapeType="1" noTextEdit="1"/>
                </p:cNvSpPr>
                <p:nvPr/>
              </p:nvSpPr>
              <p:spPr>
                <a:xfrm>
                  <a:off x="11389835" y="3268307"/>
                  <a:ext cx="459795" cy="360053"/>
                </a:xfrm>
                <a:prstGeom prst="rect">
                  <a:avLst/>
                </a:prstGeom>
                <a:blipFill>
                  <a:blip r:embed="rId7"/>
                  <a:stretch>
                    <a:fillRect b="-983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0CA63F6E-DA0A-4C8C-8D02-3C31C122CBE6}"/>
                </a:ext>
              </a:extLst>
            </p:cNvPr>
            <p:cNvSpPr txBox="1"/>
            <p:nvPr/>
          </p:nvSpPr>
          <p:spPr>
            <a:xfrm>
              <a:off x="9365697" y="1605787"/>
              <a:ext cx="778359" cy="510074"/>
            </a:xfrm>
            <a:prstGeom prst="rect">
              <a:avLst/>
            </a:prstGeom>
            <a:noFill/>
          </p:spPr>
          <p:txBody>
            <a:bodyPr wrap="none" rtlCol="0">
              <a:spAutoFit/>
            </a:bodyPr>
            <a:lstStyle/>
            <a:p>
              <a:pPr algn="ctr"/>
              <a:r>
                <a:rPr lang="en-US" sz="1400" dirty="0">
                  <a:latin typeface="Century Gothic" panose="020B0502020202020204" pitchFamily="34" charset="0"/>
                  <a:cs typeface="Arial" panose="020B0604020202020204" pitchFamily="34" charset="0"/>
                </a:rPr>
                <a:t>hidden</a:t>
              </a:r>
            </a:p>
            <a:p>
              <a:pPr algn="ctr"/>
              <a:r>
                <a:rPr lang="en-US" sz="1400" dirty="0">
                  <a:latin typeface="Century Gothic" panose="020B0502020202020204" pitchFamily="34" charset="0"/>
                  <a:cs typeface="Arial" panose="020B0604020202020204" pitchFamily="34" charset="0"/>
                </a:rPr>
                <a:t>layer</a:t>
              </a:r>
            </a:p>
          </p:txBody>
        </p:sp>
        <p:cxnSp>
          <p:nvCxnSpPr>
            <p:cNvPr id="27" name="Straight Connector 26">
              <a:extLst>
                <a:ext uri="{FF2B5EF4-FFF2-40B4-BE49-F238E27FC236}">
                  <a16:creationId xmlns:a16="http://schemas.microsoft.com/office/drawing/2014/main" id="{44229C7E-A1FF-44F0-BFC8-9E629A926F24}"/>
                </a:ext>
              </a:extLst>
            </p:cNvPr>
            <p:cNvCxnSpPr>
              <a:stCxn id="11" idx="6"/>
              <a:endCxn id="10" idx="2"/>
            </p:cNvCxnSpPr>
            <p:nvPr/>
          </p:nvCxnSpPr>
          <p:spPr>
            <a:xfrm flipV="1">
              <a:off x="8358288" y="2427539"/>
              <a:ext cx="1095971" cy="7905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07812F-B0F1-420F-B0F6-E685326F2FEC}"/>
                </a:ext>
              </a:extLst>
            </p:cNvPr>
            <p:cNvCxnSpPr>
              <a:cxnSpLocks/>
              <a:stCxn id="11" idx="6"/>
              <a:endCxn id="5" idx="2"/>
            </p:cNvCxnSpPr>
            <p:nvPr/>
          </p:nvCxnSpPr>
          <p:spPr>
            <a:xfrm flipV="1">
              <a:off x="8358288" y="2955935"/>
              <a:ext cx="1103512" cy="262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29AE66-4E5D-4EF0-8DDA-0C6B2BC87051}"/>
                </a:ext>
              </a:extLst>
            </p:cNvPr>
            <p:cNvCxnSpPr>
              <a:cxnSpLocks/>
              <a:stCxn id="11" idx="6"/>
              <a:endCxn id="6" idx="2"/>
            </p:cNvCxnSpPr>
            <p:nvPr/>
          </p:nvCxnSpPr>
          <p:spPr>
            <a:xfrm>
              <a:off x="8358288" y="3218088"/>
              <a:ext cx="1102690" cy="318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3B541BA-DAD3-42D1-AA0B-D4D7022E4AF6}"/>
                </a:ext>
              </a:extLst>
            </p:cNvPr>
            <p:cNvCxnSpPr>
              <a:cxnSpLocks/>
              <a:stCxn id="11" idx="6"/>
              <a:endCxn id="7" idx="2"/>
            </p:cNvCxnSpPr>
            <p:nvPr/>
          </p:nvCxnSpPr>
          <p:spPr>
            <a:xfrm>
              <a:off x="8358288" y="3218088"/>
              <a:ext cx="1107765" cy="8439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67B955C-82FD-49B4-A48C-A79699F21E79}"/>
                </a:ext>
              </a:extLst>
            </p:cNvPr>
            <p:cNvCxnSpPr>
              <a:cxnSpLocks/>
              <a:stCxn id="11" idx="6"/>
              <a:endCxn id="8" idx="2"/>
            </p:cNvCxnSpPr>
            <p:nvPr/>
          </p:nvCxnSpPr>
          <p:spPr>
            <a:xfrm>
              <a:off x="8358288" y="3218088"/>
              <a:ext cx="1090229" cy="1862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1DE376-FAB6-458D-A469-67E1222C8BD1}"/>
                </a:ext>
              </a:extLst>
            </p:cNvPr>
            <p:cNvCxnSpPr>
              <a:cxnSpLocks/>
              <a:stCxn id="12" idx="6"/>
              <a:endCxn id="10" idx="2"/>
            </p:cNvCxnSpPr>
            <p:nvPr/>
          </p:nvCxnSpPr>
          <p:spPr>
            <a:xfrm flipV="1">
              <a:off x="8358288" y="2427539"/>
              <a:ext cx="1095971" cy="150004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72A6C3D-CBB8-4CC4-B051-E0FE678640D5}"/>
                </a:ext>
              </a:extLst>
            </p:cNvPr>
            <p:cNvCxnSpPr>
              <a:cxnSpLocks/>
              <a:stCxn id="12" idx="6"/>
              <a:endCxn id="5" idx="2"/>
            </p:cNvCxnSpPr>
            <p:nvPr/>
          </p:nvCxnSpPr>
          <p:spPr>
            <a:xfrm flipV="1">
              <a:off x="8358288" y="2955935"/>
              <a:ext cx="1103512" cy="97164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A89353D-7F59-4555-B34B-117D625BCFAC}"/>
                </a:ext>
              </a:extLst>
            </p:cNvPr>
            <p:cNvCxnSpPr>
              <a:cxnSpLocks/>
              <a:stCxn id="12" idx="6"/>
              <a:endCxn id="6" idx="2"/>
            </p:cNvCxnSpPr>
            <p:nvPr/>
          </p:nvCxnSpPr>
          <p:spPr>
            <a:xfrm flipV="1">
              <a:off x="8358288" y="3536593"/>
              <a:ext cx="1102690" cy="39099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770C807-C8A8-4BB6-855C-16A39590804A}"/>
                </a:ext>
              </a:extLst>
            </p:cNvPr>
            <p:cNvCxnSpPr>
              <a:cxnSpLocks/>
              <a:stCxn id="12" idx="6"/>
              <a:endCxn id="8" idx="2"/>
            </p:cNvCxnSpPr>
            <p:nvPr/>
          </p:nvCxnSpPr>
          <p:spPr>
            <a:xfrm>
              <a:off x="8358288" y="3927583"/>
              <a:ext cx="1090229" cy="1153387"/>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52083B3-0787-42D2-AFA8-038E3D71BEE4}"/>
                </a:ext>
              </a:extLst>
            </p:cNvPr>
            <p:cNvCxnSpPr>
              <a:cxnSpLocks/>
              <a:stCxn id="13" idx="6"/>
              <a:endCxn id="10" idx="2"/>
            </p:cNvCxnSpPr>
            <p:nvPr/>
          </p:nvCxnSpPr>
          <p:spPr>
            <a:xfrm flipV="1">
              <a:off x="8358287" y="2427539"/>
              <a:ext cx="1095972" cy="2654099"/>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2B0A7D-8D0A-4021-9A12-18D2E422F4CD}"/>
                </a:ext>
              </a:extLst>
            </p:cNvPr>
            <p:cNvCxnSpPr>
              <a:cxnSpLocks/>
              <a:stCxn id="13" idx="6"/>
              <a:endCxn id="5" idx="2"/>
            </p:cNvCxnSpPr>
            <p:nvPr/>
          </p:nvCxnSpPr>
          <p:spPr>
            <a:xfrm flipV="1">
              <a:off x="8358287" y="2955935"/>
              <a:ext cx="1103513" cy="212570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2B1C9F6-4B7E-472C-8989-C7DCD0EAB6E9}"/>
                </a:ext>
              </a:extLst>
            </p:cNvPr>
            <p:cNvCxnSpPr>
              <a:cxnSpLocks/>
              <a:stCxn id="13" idx="6"/>
              <a:endCxn id="6" idx="2"/>
            </p:cNvCxnSpPr>
            <p:nvPr/>
          </p:nvCxnSpPr>
          <p:spPr>
            <a:xfrm flipV="1">
              <a:off x="8358287" y="3536593"/>
              <a:ext cx="1102691" cy="154504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D7CEA53-5CE4-40AD-980E-0E2C046310E3}"/>
                </a:ext>
              </a:extLst>
            </p:cNvPr>
            <p:cNvCxnSpPr>
              <a:cxnSpLocks/>
              <a:stCxn id="13" idx="6"/>
              <a:endCxn id="7" idx="2"/>
            </p:cNvCxnSpPr>
            <p:nvPr/>
          </p:nvCxnSpPr>
          <p:spPr>
            <a:xfrm flipV="1">
              <a:off x="8358287" y="4062000"/>
              <a:ext cx="1107766" cy="10196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F54E8BA-9A3E-4B41-BEF8-38B7650D660C}"/>
                </a:ext>
              </a:extLst>
            </p:cNvPr>
            <p:cNvCxnSpPr>
              <a:cxnSpLocks/>
              <a:stCxn id="13" idx="6"/>
              <a:endCxn id="8" idx="2"/>
            </p:cNvCxnSpPr>
            <p:nvPr/>
          </p:nvCxnSpPr>
          <p:spPr>
            <a:xfrm flipV="1">
              <a:off x="8358287" y="5080970"/>
              <a:ext cx="1090230" cy="66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91B6652-22AE-42C4-BDF2-5F05A6328DC1}"/>
                </a:ext>
              </a:extLst>
            </p:cNvPr>
            <p:cNvCxnSpPr>
              <a:cxnSpLocks/>
              <a:stCxn id="10" idx="6"/>
              <a:endCxn id="15" idx="2"/>
            </p:cNvCxnSpPr>
            <p:nvPr/>
          </p:nvCxnSpPr>
          <p:spPr>
            <a:xfrm>
              <a:off x="9885204" y="2427539"/>
              <a:ext cx="1040131" cy="1109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D6F8994-B017-4FEE-9955-145FC7475515}"/>
                </a:ext>
              </a:extLst>
            </p:cNvPr>
            <p:cNvCxnSpPr>
              <a:cxnSpLocks/>
              <a:stCxn id="5" idx="6"/>
              <a:endCxn id="15" idx="2"/>
            </p:cNvCxnSpPr>
            <p:nvPr/>
          </p:nvCxnSpPr>
          <p:spPr>
            <a:xfrm>
              <a:off x="9892745" y="2955935"/>
              <a:ext cx="1032590" cy="580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980CFF2-FD62-457A-B99A-DC2334391D9D}"/>
                </a:ext>
              </a:extLst>
            </p:cNvPr>
            <p:cNvCxnSpPr>
              <a:cxnSpLocks/>
              <a:stCxn id="15" idx="2"/>
              <a:endCxn id="6" idx="6"/>
            </p:cNvCxnSpPr>
            <p:nvPr/>
          </p:nvCxnSpPr>
          <p:spPr>
            <a:xfrm flipH="1">
              <a:off x="9891923" y="3536593"/>
              <a:ext cx="10334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1DC3CBA-A43A-472A-BFAD-761CA8D83DE9}"/>
                </a:ext>
              </a:extLst>
            </p:cNvPr>
            <p:cNvCxnSpPr>
              <a:cxnSpLocks/>
              <a:stCxn id="15" idx="2"/>
              <a:endCxn id="7" idx="6"/>
            </p:cNvCxnSpPr>
            <p:nvPr/>
          </p:nvCxnSpPr>
          <p:spPr>
            <a:xfrm flipH="1">
              <a:off x="9896998" y="3536593"/>
              <a:ext cx="1028337" cy="5254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908A622-D1EC-473F-A090-CE97E1FB204C}"/>
                </a:ext>
              </a:extLst>
            </p:cNvPr>
            <p:cNvCxnSpPr>
              <a:cxnSpLocks/>
              <a:stCxn id="15" idx="2"/>
              <a:endCxn id="8" idx="6"/>
            </p:cNvCxnSpPr>
            <p:nvPr/>
          </p:nvCxnSpPr>
          <p:spPr>
            <a:xfrm flipH="1">
              <a:off x="9879462" y="3536593"/>
              <a:ext cx="1045873" cy="1544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D6392C9-2687-410A-9E2A-89206081FCCF}"/>
                </a:ext>
              </a:extLst>
            </p:cNvPr>
            <p:cNvCxnSpPr>
              <a:cxnSpLocks/>
              <a:stCxn id="10" idx="6"/>
              <a:endCxn id="16" idx="2"/>
            </p:cNvCxnSpPr>
            <p:nvPr/>
          </p:nvCxnSpPr>
          <p:spPr>
            <a:xfrm>
              <a:off x="9885204" y="2427539"/>
              <a:ext cx="1040130" cy="2263109"/>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354985B-8AD7-4477-89FE-C544CBF5558B}"/>
                </a:ext>
              </a:extLst>
            </p:cNvPr>
            <p:cNvCxnSpPr>
              <a:cxnSpLocks/>
              <a:stCxn id="5" idx="6"/>
              <a:endCxn id="16" idx="2"/>
            </p:cNvCxnSpPr>
            <p:nvPr/>
          </p:nvCxnSpPr>
          <p:spPr>
            <a:xfrm>
              <a:off x="9892745" y="2955935"/>
              <a:ext cx="1032589" cy="1734713"/>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C4F250A-3926-43F6-8260-473FD60B62B5}"/>
                </a:ext>
              </a:extLst>
            </p:cNvPr>
            <p:cNvCxnSpPr>
              <a:cxnSpLocks/>
              <a:stCxn id="6" idx="6"/>
              <a:endCxn id="16" idx="2"/>
            </p:cNvCxnSpPr>
            <p:nvPr/>
          </p:nvCxnSpPr>
          <p:spPr>
            <a:xfrm>
              <a:off x="9891923" y="3536593"/>
              <a:ext cx="1033411" cy="115405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A77A0B-2366-4CF3-9D5C-96E0E0F3949B}"/>
                </a:ext>
              </a:extLst>
            </p:cNvPr>
            <p:cNvCxnSpPr>
              <a:cxnSpLocks/>
              <a:stCxn id="7" idx="6"/>
              <a:endCxn id="16" idx="2"/>
            </p:cNvCxnSpPr>
            <p:nvPr/>
          </p:nvCxnSpPr>
          <p:spPr>
            <a:xfrm>
              <a:off x="9896998" y="4062000"/>
              <a:ext cx="1028336" cy="62864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345AE01-0205-4A54-9BF7-2AB9A2011B2F}"/>
                </a:ext>
              </a:extLst>
            </p:cNvPr>
            <p:cNvCxnSpPr>
              <a:cxnSpLocks/>
              <a:stCxn id="8" idx="6"/>
              <a:endCxn id="16" idx="2"/>
            </p:cNvCxnSpPr>
            <p:nvPr/>
          </p:nvCxnSpPr>
          <p:spPr>
            <a:xfrm flipV="1">
              <a:off x="9879462" y="4690648"/>
              <a:ext cx="1045872" cy="390322"/>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BA3FE44-5A3D-43B4-B071-2D75AF0EB9D1}"/>
                </a:ext>
              </a:extLst>
            </p:cNvPr>
            <p:cNvSpPr txBox="1"/>
            <p:nvPr/>
          </p:nvSpPr>
          <p:spPr>
            <a:xfrm>
              <a:off x="7898081" y="1612339"/>
              <a:ext cx="598000" cy="523220"/>
            </a:xfrm>
            <a:prstGeom prst="rect">
              <a:avLst/>
            </a:prstGeom>
            <a:noFill/>
          </p:spPr>
          <p:txBody>
            <a:bodyPr wrap="none" rtlCol="0">
              <a:spAutoFit/>
            </a:bodyPr>
            <a:lstStyle/>
            <a:p>
              <a:pPr algn="ctr"/>
              <a:r>
                <a:rPr lang="en-US" sz="1400" dirty="0">
                  <a:latin typeface="Century Gothic" panose="020B0502020202020204" pitchFamily="34" charset="0"/>
                  <a:cs typeface="Arial" panose="020B0604020202020204" pitchFamily="34" charset="0"/>
                </a:rPr>
                <a:t>input</a:t>
              </a:r>
            </a:p>
            <a:p>
              <a:pPr algn="ctr"/>
              <a:r>
                <a:rPr lang="en-US" sz="1400" dirty="0">
                  <a:latin typeface="Century Gothic" panose="020B0502020202020204" pitchFamily="34" charset="0"/>
                  <a:cs typeface="Arial" panose="020B0604020202020204" pitchFamily="34" charset="0"/>
                </a:rPr>
                <a:t>layer</a:t>
              </a:r>
            </a:p>
          </p:txBody>
        </p:sp>
        <p:sp>
          <p:nvSpPr>
            <p:cNvPr id="52" name="TextBox 51">
              <a:extLst>
                <a:ext uri="{FF2B5EF4-FFF2-40B4-BE49-F238E27FC236}">
                  <a16:creationId xmlns:a16="http://schemas.microsoft.com/office/drawing/2014/main" id="{254A68C2-8E99-4D08-8263-0DDE02FCC366}"/>
                </a:ext>
              </a:extLst>
            </p:cNvPr>
            <p:cNvSpPr txBox="1"/>
            <p:nvPr/>
          </p:nvSpPr>
          <p:spPr>
            <a:xfrm>
              <a:off x="10782970" y="1612339"/>
              <a:ext cx="741013" cy="510074"/>
            </a:xfrm>
            <a:prstGeom prst="rect">
              <a:avLst/>
            </a:prstGeom>
            <a:noFill/>
          </p:spPr>
          <p:txBody>
            <a:bodyPr wrap="none" rtlCol="0">
              <a:spAutoFit/>
            </a:bodyPr>
            <a:lstStyle/>
            <a:p>
              <a:pPr algn="ctr"/>
              <a:r>
                <a:rPr lang="en-US" sz="1400" dirty="0">
                  <a:latin typeface="Century Gothic" panose="020B0502020202020204" pitchFamily="34" charset="0"/>
                  <a:cs typeface="Arial" panose="020B0604020202020204" pitchFamily="34" charset="0"/>
                </a:rPr>
                <a:t>output</a:t>
              </a:r>
            </a:p>
            <a:p>
              <a:pPr algn="ctr"/>
              <a:r>
                <a:rPr lang="en-US" sz="1400" dirty="0">
                  <a:latin typeface="Century Gothic" panose="020B0502020202020204" pitchFamily="34" charset="0"/>
                  <a:cs typeface="Arial" panose="020B0604020202020204" pitchFamily="34" charset="0"/>
                </a:rPr>
                <a:t>layer</a:t>
              </a:r>
            </a:p>
          </p:txBody>
        </p:sp>
      </p:grpSp>
      <p:grpSp>
        <p:nvGrpSpPr>
          <p:cNvPr id="53" name="Group 52">
            <a:extLst>
              <a:ext uri="{FF2B5EF4-FFF2-40B4-BE49-F238E27FC236}">
                <a16:creationId xmlns:a16="http://schemas.microsoft.com/office/drawing/2014/main" id="{380DC08E-CBDD-4267-8346-0F33AA1928B5}"/>
              </a:ext>
            </a:extLst>
          </p:cNvPr>
          <p:cNvGrpSpPr/>
          <p:nvPr/>
        </p:nvGrpSpPr>
        <p:grpSpPr>
          <a:xfrm>
            <a:off x="7011720" y="2100632"/>
            <a:ext cx="4923579" cy="3778407"/>
            <a:chOff x="1003724" y="1627471"/>
            <a:chExt cx="4923579" cy="3778407"/>
          </a:xfrm>
        </p:grpSpPr>
        <mc:AlternateContent xmlns:mc="http://schemas.openxmlformats.org/markup-compatibility/2006" xmlns:a14="http://schemas.microsoft.com/office/drawing/2010/main">
          <mc:Choice Requires="a14">
            <p:sp>
              <p:nvSpPr>
                <p:cNvPr id="54" name="Oval 53">
                  <a:extLst>
                    <a:ext uri="{FF2B5EF4-FFF2-40B4-BE49-F238E27FC236}">
                      <a16:creationId xmlns:a16="http://schemas.microsoft.com/office/drawing/2014/main" id="{4223C13F-1753-4929-BA56-72BA83DE4415}"/>
                    </a:ext>
                  </a:extLst>
                </p:cNvPr>
                <p:cNvSpPr/>
                <p:nvPr/>
              </p:nvSpPr>
              <p:spPr>
                <a:xfrm>
                  <a:off x="2730402" y="2807966"/>
                  <a:ext cx="914400" cy="914400"/>
                </a:xfrm>
                <a:prstGeom prst="ellips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 </m:t>
                        </m:r>
                        <m:nary>
                          <m:naryPr>
                            <m:chr m:val="∑"/>
                            <m:subHide m:val="on"/>
                            <m:supHide m:val="on"/>
                            <m:ctrlPr>
                              <a:rPr lang="el-GR" i="1" smtClean="0">
                                <a:solidFill>
                                  <a:schemeClr val="tx1"/>
                                </a:solidFill>
                                <a:latin typeface="Cambria Math" panose="02040503050406030204" pitchFamily="18" charset="0"/>
                                <a:ea typeface="Cambria Math" panose="02040503050406030204" pitchFamily="18" charset="0"/>
                              </a:rPr>
                            </m:ctrlPr>
                          </m:naryPr>
                          <m:sub/>
                          <m:sup/>
                          <m:e>
                            <m:sSub>
                              <m:sSubPr>
                                <m:ctrlPr>
                                  <a:rPr lang="el-GR"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𝑤</m:t>
                                </m:r>
                              </m:e>
                              <m:sub>
                                <m:r>
                                  <a:rPr lang="en-US" b="0" i="1" smtClean="0">
                                    <a:solidFill>
                                      <a:schemeClr val="tx1"/>
                                    </a:solidFill>
                                    <a:latin typeface="Cambria Math" panose="02040503050406030204" pitchFamily="18" charset="0"/>
                                    <a:ea typeface="Cambria Math" panose="02040503050406030204" pitchFamily="18" charset="0"/>
                                  </a:rPr>
                                  <m:t>𝑖</m:t>
                                </m:r>
                              </m:sub>
                            </m:sSub>
                            <m:sSub>
                              <m:sSubPr>
                                <m:ctrlPr>
                                  <a:rPr lang="el-GR"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𝑥</m:t>
                                </m:r>
                              </m:e>
                              <m:sub>
                                <m:r>
                                  <a:rPr lang="en-US" b="0" i="1" smtClean="0">
                                    <a:solidFill>
                                      <a:schemeClr val="tx1"/>
                                    </a:solidFill>
                                    <a:latin typeface="Cambria Math" panose="02040503050406030204" pitchFamily="18" charset="0"/>
                                    <a:ea typeface="Cambria Math" panose="02040503050406030204" pitchFamily="18" charset="0"/>
                                  </a:rPr>
                                  <m:t>𝑖</m:t>
                                </m:r>
                              </m:sub>
                            </m:sSub>
                          </m:e>
                        </m:nary>
                      </m:oMath>
                    </m:oMathPara>
                  </a14:m>
                  <a:endParaRPr lang="en-US" dirty="0">
                    <a:solidFill>
                      <a:schemeClr val="tx1"/>
                    </a:solidFill>
                    <a:latin typeface="Century Gothic" panose="020B0502020202020204" pitchFamily="34" charset="0"/>
                    <a:cs typeface="Arial" panose="020B0604020202020204" pitchFamily="34" charset="0"/>
                  </a:endParaRPr>
                </a:p>
              </p:txBody>
            </p:sp>
          </mc:Choice>
          <mc:Fallback xmlns="">
            <p:sp>
              <p:nvSpPr>
                <p:cNvPr id="54" name="Oval 53">
                  <a:extLst>
                    <a:ext uri="{FF2B5EF4-FFF2-40B4-BE49-F238E27FC236}">
                      <a16:creationId xmlns:a16="http://schemas.microsoft.com/office/drawing/2014/main" id="{4223C13F-1753-4929-BA56-72BA83DE4415}"/>
                    </a:ext>
                  </a:extLst>
                </p:cNvPr>
                <p:cNvSpPr>
                  <a:spLocks noRot="1" noChangeAspect="1" noMove="1" noResize="1" noEditPoints="1" noAdjustHandles="1" noChangeArrowheads="1" noChangeShapeType="1" noTextEdit="1"/>
                </p:cNvSpPr>
                <p:nvPr/>
              </p:nvSpPr>
              <p:spPr>
                <a:xfrm>
                  <a:off x="2730402" y="2807966"/>
                  <a:ext cx="914400" cy="914400"/>
                </a:xfrm>
                <a:prstGeom prst="ellipse">
                  <a:avLst/>
                </a:prstGeom>
                <a:blipFill>
                  <a:blip r:embed="rId8"/>
                  <a:stretch>
                    <a:fillRect/>
                  </a:stretch>
                </a:blipFill>
                <a:ln w="3175">
                  <a:noFill/>
                </a:ln>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6E2FC8D5-4B2A-4474-A71D-41B962C8408F}"/>
                </a:ext>
              </a:extLst>
            </p:cNvPr>
            <p:cNvCxnSpPr>
              <a:cxnSpLocks/>
              <a:stCxn id="65" idx="3"/>
              <a:endCxn id="56" idx="1"/>
            </p:cNvCxnSpPr>
            <p:nvPr/>
          </p:nvCxnSpPr>
          <p:spPr>
            <a:xfrm>
              <a:off x="1583745" y="2537980"/>
              <a:ext cx="267120" cy="796"/>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Arrow: Pentagon 55">
                  <a:extLst>
                    <a:ext uri="{FF2B5EF4-FFF2-40B4-BE49-F238E27FC236}">
                      <a16:creationId xmlns:a16="http://schemas.microsoft.com/office/drawing/2014/main" id="{C767F851-BF40-4EBF-AD5C-804F43B59A84}"/>
                    </a:ext>
                  </a:extLst>
                </p:cNvPr>
                <p:cNvSpPr/>
                <p:nvPr/>
              </p:nvSpPr>
              <p:spPr>
                <a:xfrm>
                  <a:off x="1850865" y="2258000"/>
                  <a:ext cx="561551" cy="561551"/>
                </a:xfrm>
                <a:prstGeom prst="homePlat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cs typeface="Arial" panose="020B0604020202020204" pitchFamily="34" charset="0"/>
                              </a:rPr>
                            </m:ctrlPr>
                          </m:sSubPr>
                          <m:e>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𝑤</m:t>
                            </m:r>
                          </m:e>
                          <m:sub>
                            <m:r>
                              <a:rPr lang="en-US" b="0" i="1" smtClean="0">
                                <a:solidFill>
                                  <a:schemeClr val="tx1"/>
                                </a:solidFill>
                                <a:latin typeface="Cambria Math" panose="02040503050406030204" pitchFamily="18" charset="0"/>
                                <a:cs typeface="Arial" panose="020B0604020202020204" pitchFamily="34" charset="0"/>
                              </a:rPr>
                              <m:t>1</m:t>
                            </m:r>
                            <m:r>
                              <a:rPr lang="en-US" b="0" i="1" smtClean="0">
                                <a:solidFill>
                                  <a:schemeClr val="tx1"/>
                                </a:solidFill>
                                <a:latin typeface="Cambria Math" panose="02040503050406030204" pitchFamily="18" charset="0"/>
                                <a:cs typeface="Arial" panose="020B0604020202020204" pitchFamily="34" charset="0"/>
                              </a:rPr>
                              <m:t>𝑗</m:t>
                            </m:r>
                          </m:sub>
                        </m:sSub>
                      </m:oMath>
                    </m:oMathPara>
                  </a14:m>
                  <a:endParaRPr lang="en-US" dirty="0">
                    <a:solidFill>
                      <a:schemeClr val="tx1"/>
                    </a:solidFill>
                    <a:latin typeface="Century Gothic" panose="020B0502020202020204" pitchFamily="34" charset="0"/>
                    <a:cs typeface="Arial" panose="020B0604020202020204" pitchFamily="34" charset="0"/>
                  </a:endParaRPr>
                </a:p>
              </p:txBody>
            </p:sp>
          </mc:Choice>
          <mc:Fallback xmlns="">
            <p:sp>
              <p:nvSpPr>
                <p:cNvPr id="56" name="Arrow: Pentagon 55">
                  <a:extLst>
                    <a:ext uri="{FF2B5EF4-FFF2-40B4-BE49-F238E27FC236}">
                      <a16:creationId xmlns:a16="http://schemas.microsoft.com/office/drawing/2014/main" id="{C767F851-BF40-4EBF-AD5C-804F43B59A84}"/>
                    </a:ext>
                  </a:extLst>
                </p:cNvPr>
                <p:cNvSpPr>
                  <a:spLocks noRot="1" noChangeAspect="1" noMove="1" noResize="1" noEditPoints="1" noAdjustHandles="1" noChangeArrowheads="1" noChangeShapeType="1" noTextEdit="1"/>
                </p:cNvSpPr>
                <p:nvPr/>
              </p:nvSpPr>
              <p:spPr>
                <a:xfrm>
                  <a:off x="1850865" y="2258000"/>
                  <a:ext cx="561551" cy="561551"/>
                </a:xfrm>
                <a:prstGeom prst="homePlate">
                  <a:avLst/>
                </a:prstGeom>
                <a:blipFill>
                  <a:blip r:embed="rId9"/>
                  <a:stretch>
                    <a:fillRect l="-8511"/>
                  </a:stretch>
                </a:blipFill>
                <a:ln w="31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Arrow: Pentagon 56">
                  <a:extLst>
                    <a:ext uri="{FF2B5EF4-FFF2-40B4-BE49-F238E27FC236}">
                      <a16:creationId xmlns:a16="http://schemas.microsoft.com/office/drawing/2014/main" id="{4327A88D-2FC4-436D-B65E-BD9590FCF15F}"/>
                    </a:ext>
                  </a:extLst>
                </p:cNvPr>
                <p:cNvSpPr/>
                <p:nvPr/>
              </p:nvSpPr>
              <p:spPr>
                <a:xfrm>
                  <a:off x="1850864" y="2980777"/>
                  <a:ext cx="561551" cy="561551"/>
                </a:xfrm>
                <a:prstGeom prst="homePlat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e>
                          <m:sub>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𝑗</m:t>
                            </m:r>
                          </m:sub>
                        </m:sSub>
                      </m:oMath>
                    </m:oMathPara>
                  </a14:m>
                  <a:endParaRPr lang="en-US" i="1" dirty="0">
                    <a:solidFill>
                      <a:schemeClr val="tx1"/>
                    </a:solidFill>
                    <a:latin typeface="Century Gothic" panose="020B0502020202020204" pitchFamily="34" charset="0"/>
                    <a:cs typeface="Arial" panose="020B0604020202020204" pitchFamily="34" charset="0"/>
                  </a:endParaRPr>
                </a:p>
              </p:txBody>
            </p:sp>
          </mc:Choice>
          <mc:Fallback xmlns="">
            <p:sp>
              <p:nvSpPr>
                <p:cNvPr id="57" name="Arrow: Pentagon 56">
                  <a:extLst>
                    <a:ext uri="{FF2B5EF4-FFF2-40B4-BE49-F238E27FC236}">
                      <a16:creationId xmlns:a16="http://schemas.microsoft.com/office/drawing/2014/main" id="{4327A88D-2FC4-436D-B65E-BD9590FCF15F}"/>
                    </a:ext>
                  </a:extLst>
                </p:cNvPr>
                <p:cNvSpPr>
                  <a:spLocks noRot="1" noChangeAspect="1" noMove="1" noResize="1" noEditPoints="1" noAdjustHandles="1" noChangeArrowheads="1" noChangeShapeType="1" noTextEdit="1"/>
                </p:cNvSpPr>
                <p:nvPr/>
              </p:nvSpPr>
              <p:spPr>
                <a:xfrm>
                  <a:off x="1850864" y="2980777"/>
                  <a:ext cx="561551" cy="561551"/>
                </a:xfrm>
                <a:prstGeom prst="homePlate">
                  <a:avLst/>
                </a:prstGeom>
                <a:blipFill>
                  <a:blip r:embed="rId10"/>
                  <a:stretch>
                    <a:fillRect l="-8511"/>
                  </a:stretch>
                </a:blipFill>
                <a:ln w="31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Arrow: Pentagon 57">
                  <a:extLst>
                    <a:ext uri="{FF2B5EF4-FFF2-40B4-BE49-F238E27FC236}">
                      <a16:creationId xmlns:a16="http://schemas.microsoft.com/office/drawing/2014/main" id="{980CD515-BE4C-46A7-B4A9-3589C36DCBC5}"/>
                    </a:ext>
                  </a:extLst>
                </p:cNvPr>
                <p:cNvSpPr/>
                <p:nvPr/>
              </p:nvSpPr>
              <p:spPr>
                <a:xfrm>
                  <a:off x="1850864" y="3690272"/>
                  <a:ext cx="561551" cy="561551"/>
                </a:xfrm>
                <a:prstGeom prst="homePlat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e>
                          <m:sub>
                            <m:r>
                              <a:rPr lang="en-US" i="1">
                                <a:solidFill>
                                  <a:schemeClr val="tx1"/>
                                </a:solidFill>
                                <a:latin typeface="Cambria Math" panose="02040503050406030204" pitchFamily="18" charset="0"/>
                              </a:rPr>
                              <m:t>3</m:t>
                            </m:r>
                            <m:r>
                              <a:rPr lang="en-US" i="1">
                                <a:solidFill>
                                  <a:schemeClr val="tx1"/>
                                </a:solidFill>
                                <a:latin typeface="Cambria Math" panose="02040503050406030204" pitchFamily="18" charset="0"/>
                              </a:rPr>
                              <m:t>𝑗</m:t>
                            </m:r>
                          </m:sub>
                        </m:sSub>
                      </m:oMath>
                    </m:oMathPara>
                  </a14:m>
                  <a:endParaRPr lang="en-US" i="1" dirty="0">
                    <a:solidFill>
                      <a:schemeClr val="tx1"/>
                    </a:solidFill>
                    <a:latin typeface="Century Gothic" panose="020B0502020202020204" pitchFamily="34" charset="0"/>
                  </a:endParaRPr>
                </a:p>
              </p:txBody>
            </p:sp>
          </mc:Choice>
          <mc:Fallback xmlns="">
            <p:sp>
              <p:nvSpPr>
                <p:cNvPr id="58" name="Arrow: Pentagon 57">
                  <a:extLst>
                    <a:ext uri="{FF2B5EF4-FFF2-40B4-BE49-F238E27FC236}">
                      <a16:creationId xmlns:a16="http://schemas.microsoft.com/office/drawing/2014/main" id="{980CD515-BE4C-46A7-B4A9-3589C36DCBC5}"/>
                    </a:ext>
                  </a:extLst>
                </p:cNvPr>
                <p:cNvSpPr>
                  <a:spLocks noRot="1" noChangeAspect="1" noMove="1" noResize="1" noEditPoints="1" noAdjustHandles="1" noChangeArrowheads="1" noChangeShapeType="1" noTextEdit="1"/>
                </p:cNvSpPr>
                <p:nvPr/>
              </p:nvSpPr>
              <p:spPr>
                <a:xfrm>
                  <a:off x="1850864" y="3690272"/>
                  <a:ext cx="561551" cy="561551"/>
                </a:xfrm>
                <a:prstGeom prst="homePlate">
                  <a:avLst/>
                </a:prstGeom>
                <a:blipFill>
                  <a:blip r:embed="rId11"/>
                  <a:stretch>
                    <a:fillRect l="-8511"/>
                  </a:stretch>
                </a:blipFill>
                <a:ln w="31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Arrow: Pentagon 58">
                  <a:extLst>
                    <a:ext uri="{FF2B5EF4-FFF2-40B4-BE49-F238E27FC236}">
                      <a16:creationId xmlns:a16="http://schemas.microsoft.com/office/drawing/2014/main" id="{687227B5-E537-4BE7-9C01-4AACE190C95D}"/>
                    </a:ext>
                  </a:extLst>
                </p:cNvPr>
                <p:cNvSpPr/>
                <p:nvPr/>
              </p:nvSpPr>
              <p:spPr>
                <a:xfrm>
                  <a:off x="1850863" y="4844327"/>
                  <a:ext cx="561551" cy="561551"/>
                </a:xfrm>
                <a:prstGeom prst="homePlat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e>
                          <m:sub>
                            <m:r>
                              <a:rPr lang="en-US" i="1">
                                <a:solidFill>
                                  <a:schemeClr val="tx1"/>
                                </a:solidFill>
                                <a:latin typeface="Cambria Math" panose="02040503050406030204" pitchFamily="18" charset="0"/>
                              </a:rPr>
                              <m:t>𝑛𝑗</m:t>
                            </m:r>
                          </m:sub>
                        </m:sSub>
                      </m:oMath>
                    </m:oMathPara>
                  </a14:m>
                  <a:endParaRPr lang="en-US" i="1" dirty="0">
                    <a:solidFill>
                      <a:schemeClr val="tx1"/>
                    </a:solidFill>
                    <a:latin typeface="Century Gothic" panose="020B0502020202020204" pitchFamily="34" charset="0"/>
                  </a:endParaRPr>
                </a:p>
              </p:txBody>
            </p:sp>
          </mc:Choice>
          <mc:Fallback xmlns="">
            <p:sp>
              <p:nvSpPr>
                <p:cNvPr id="59" name="Arrow: Pentagon 58">
                  <a:extLst>
                    <a:ext uri="{FF2B5EF4-FFF2-40B4-BE49-F238E27FC236}">
                      <a16:creationId xmlns:a16="http://schemas.microsoft.com/office/drawing/2014/main" id="{687227B5-E537-4BE7-9C01-4AACE190C95D}"/>
                    </a:ext>
                  </a:extLst>
                </p:cNvPr>
                <p:cNvSpPr>
                  <a:spLocks noRot="1" noChangeAspect="1" noMove="1" noResize="1" noEditPoints="1" noAdjustHandles="1" noChangeArrowheads="1" noChangeShapeType="1" noTextEdit="1"/>
                </p:cNvSpPr>
                <p:nvPr/>
              </p:nvSpPr>
              <p:spPr>
                <a:xfrm>
                  <a:off x="1850863" y="4844327"/>
                  <a:ext cx="561551" cy="561551"/>
                </a:xfrm>
                <a:prstGeom prst="homePlate">
                  <a:avLst/>
                </a:prstGeom>
                <a:blipFill>
                  <a:blip r:embed="rId12"/>
                  <a:stretch>
                    <a:fillRect l="-9574"/>
                  </a:stretch>
                </a:blipFill>
                <a:ln w="3175">
                  <a:solidFill>
                    <a:schemeClr val="tx1"/>
                  </a:solidFill>
                </a:ln>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DC2E8AA9-F65F-4F44-A716-53957D32A9E0}"/>
                </a:ext>
              </a:extLst>
            </p:cNvPr>
            <p:cNvCxnSpPr>
              <a:cxnSpLocks/>
              <a:stCxn id="66" idx="3"/>
              <a:endCxn id="57" idx="1"/>
            </p:cNvCxnSpPr>
            <p:nvPr/>
          </p:nvCxnSpPr>
          <p:spPr>
            <a:xfrm>
              <a:off x="1589067" y="3261449"/>
              <a:ext cx="261797" cy="104"/>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D46D568-A0AA-4169-AFA9-2FF979B29740}"/>
                </a:ext>
              </a:extLst>
            </p:cNvPr>
            <p:cNvCxnSpPr>
              <a:cxnSpLocks/>
              <a:stCxn id="67" idx="3"/>
              <a:endCxn id="58" idx="1"/>
            </p:cNvCxnSpPr>
            <p:nvPr/>
          </p:nvCxnSpPr>
          <p:spPr>
            <a:xfrm>
              <a:off x="1590963" y="3967743"/>
              <a:ext cx="259901" cy="3305"/>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151717F-85B0-4BC7-8546-73E2064B9028}"/>
                </a:ext>
              </a:extLst>
            </p:cNvPr>
            <p:cNvCxnSpPr>
              <a:cxnSpLocks/>
              <a:stCxn id="68" idx="3"/>
              <a:endCxn id="59" idx="1"/>
            </p:cNvCxnSpPr>
            <p:nvPr/>
          </p:nvCxnSpPr>
          <p:spPr>
            <a:xfrm>
              <a:off x="1603173" y="5121108"/>
              <a:ext cx="247690" cy="3995"/>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0C81255-39F5-4680-B7A4-ECE4BB2FA66F}"/>
                </a:ext>
              </a:extLst>
            </p:cNvPr>
            <p:cNvSpPr txBox="1"/>
            <p:nvPr/>
          </p:nvSpPr>
          <p:spPr>
            <a:xfrm>
              <a:off x="1003724" y="1840584"/>
              <a:ext cx="689612" cy="307777"/>
            </a:xfrm>
            <a:prstGeom prst="rect">
              <a:avLst/>
            </a:prstGeom>
            <a:noFill/>
          </p:spPr>
          <p:txBody>
            <a:bodyPr wrap="none" rtlCol="0">
              <a:spAutoFit/>
            </a:bodyPr>
            <a:lstStyle/>
            <a:p>
              <a:pPr algn="ctr"/>
              <a:r>
                <a:rPr lang="en-US" sz="1400" dirty="0">
                  <a:latin typeface="Century Gothic" panose="020B0502020202020204" pitchFamily="34" charset="0"/>
                  <a:cs typeface="Arial" panose="020B0604020202020204" pitchFamily="34" charset="0"/>
                </a:rPr>
                <a:t>inputs</a:t>
              </a:r>
            </a:p>
          </p:txBody>
        </p:sp>
        <p:sp>
          <p:nvSpPr>
            <p:cNvPr id="64" name="TextBox 63">
              <a:extLst>
                <a:ext uri="{FF2B5EF4-FFF2-40B4-BE49-F238E27FC236}">
                  <a16:creationId xmlns:a16="http://schemas.microsoft.com/office/drawing/2014/main" id="{0C7B1CFF-6084-449A-8184-16AF43C3C11D}"/>
                </a:ext>
              </a:extLst>
            </p:cNvPr>
            <p:cNvSpPr txBox="1"/>
            <p:nvPr/>
          </p:nvSpPr>
          <p:spPr>
            <a:xfrm>
              <a:off x="1677012" y="1827743"/>
              <a:ext cx="845103" cy="307777"/>
            </a:xfrm>
            <a:prstGeom prst="rect">
              <a:avLst/>
            </a:prstGeom>
            <a:noFill/>
          </p:spPr>
          <p:txBody>
            <a:bodyPr wrap="none" rtlCol="0">
              <a:spAutoFit/>
            </a:bodyPr>
            <a:lstStyle/>
            <a:p>
              <a:r>
                <a:rPr lang="en-US" sz="1400" dirty="0">
                  <a:latin typeface="Century Gothic" panose="020B0502020202020204" pitchFamily="34" charset="0"/>
                  <a:cs typeface="Arial" panose="020B0604020202020204" pitchFamily="34" charset="0"/>
                </a:rPr>
                <a:t>weights</a:t>
              </a:r>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856FF0D9-AD9F-4402-8EDF-0C63D9D2E7F7}"/>
                    </a:ext>
                  </a:extLst>
                </p:cNvPr>
                <p:cNvSpPr/>
                <p:nvPr/>
              </p:nvSpPr>
              <p:spPr>
                <a:xfrm>
                  <a:off x="1111757" y="2353314"/>
                  <a:ext cx="4719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i="1">
                                <a:latin typeface="Cambria Math" panose="02040503050406030204" pitchFamily="18" charset="0"/>
                                <a:cs typeface="Arial" panose="020B0604020202020204" pitchFamily="34" charset="0"/>
                              </a:rPr>
                              <m:t>1</m:t>
                            </m:r>
                          </m:sub>
                        </m:sSub>
                      </m:oMath>
                    </m:oMathPara>
                  </a14:m>
                  <a:endParaRPr lang="en-US" dirty="0">
                    <a:latin typeface="Century Gothic" panose="020B0502020202020204" pitchFamily="34" charset="0"/>
                  </a:endParaRPr>
                </a:p>
              </p:txBody>
            </p:sp>
          </mc:Choice>
          <mc:Fallback xmlns="">
            <p:sp>
              <p:nvSpPr>
                <p:cNvPr id="65" name="Rectangle 64">
                  <a:extLst>
                    <a:ext uri="{FF2B5EF4-FFF2-40B4-BE49-F238E27FC236}">
                      <a16:creationId xmlns:a16="http://schemas.microsoft.com/office/drawing/2014/main" id="{856FF0D9-AD9F-4402-8EDF-0C63D9D2E7F7}"/>
                    </a:ext>
                  </a:extLst>
                </p:cNvPr>
                <p:cNvSpPr>
                  <a:spLocks noRot="1" noChangeAspect="1" noMove="1" noResize="1" noEditPoints="1" noAdjustHandles="1" noChangeArrowheads="1" noChangeShapeType="1" noTextEdit="1"/>
                </p:cNvSpPr>
                <p:nvPr/>
              </p:nvSpPr>
              <p:spPr>
                <a:xfrm>
                  <a:off x="1111757" y="2353314"/>
                  <a:ext cx="471988" cy="369332"/>
                </a:xfrm>
                <a:prstGeom prst="rect">
                  <a:avLst/>
                </a:prstGeom>
                <a:blipFill>
                  <a:blip r:embed="rId13"/>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597D2D3E-8AE1-479A-A26A-4EFE3C6DB934}"/>
                    </a:ext>
                  </a:extLst>
                </p:cNvPr>
                <p:cNvSpPr/>
                <p:nvPr/>
              </p:nvSpPr>
              <p:spPr>
                <a:xfrm>
                  <a:off x="1111757" y="3076783"/>
                  <a:ext cx="4773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b="0" i="1" smtClean="0">
                                <a:latin typeface="Cambria Math" panose="02040503050406030204" pitchFamily="18" charset="0"/>
                                <a:cs typeface="Arial" panose="020B0604020202020204" pitchFamily="34" charset="0"/>
                              </a:rPr>
                              <m:t>2</m:t>
                            </m:r>
                          </m:sub>
                        </m:sSub>
                      </m:oMath>
                    </m:oMathPara>
                  </a14:m>
                  <a:endParaRPr lang="en-US" dirty="0">
                    <a:latin typeface="Century Gothic" panose="020B0502020202020204" pitchFamily="34" charset="0"/>
                  </a:endParaRPr>
                </a:p>
              </p:txBody>
            </p:sp>
          </mc:Choice>
          <mc:Fallback xmlns="">
            <p:sp>
              <p:nvSpPr>
                <p:cNvPr id="66" name="Rectangle 65">
                  <a:extLst>
                    <a:ext uri="{FF2B5EF4-FFF2-40B4-BE49-F238E27FC236}">
                      <a16:creationId xmlns:a16="http://schemas.microsoft.com/office/drawing/2014/main" id="{597D2D3E-8AE1-479A-A26A-4EFE3C6DB934}"/>
                    </a:ext>
                  </a:extLst>
                </p:cNvPr>
                <p:cNvSpPr>
                  <a:spLocks noRot="1" noChangeAspect="1" noMove="1" noResize="1" noEditPoints="1" noAdjustHandles="1" noChangeArrowheads="1" noChangeShapeType="1" noTextEdit="1"/>
                </p:cNvSpPr>
                <p:nvPr/>
              </p:nvSpPr>
              <p:spPr>
                <a:xfrm>
                  <a:off x="1111757" y="3076783"/>
                  <a:ext cx="477310" cy="369332"/>
                </a:xfrm>
                <a:prstGeom prst="rect">
                  <a:avLst/>
                </a:prstGeom>
                <a:blipFill>
                  <a:blip r:embed="rId1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C25100CC-B57E-4A58-9B73-89844C52621C}"/>
                    </a:ext>
                  </a:extLst>
                </p:cNvPr>
                <p:cNvSpPr/>
                <p:nvPr/>
              </p:nvSpPr>
              <p:spPr>
                <a:xfrm>
                  <a:off x="1113653" y="3783077"/>
                  <a:ext cx="4773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b="0" i="1" smtClean="0">
                                <a:latin typeface="Cambria Math" panose="02040503050406030204" pitchFamily="18" charset="0"/>
                                <a:cs typeface="Arial" panose="020B0604020202020204" pitchFamily="34" charset="0"/>
                              </a:rPr>
                              <m:t>3</m:t>
                            </m:r>
                          </m:sub>
                        </m:sSub>
                      </m:oMath>
                    </m:oMathPara>
                  </a14:m>
                  <a:endParaRPr lang="en-US" dirty="0">
                    <a:latin typeface="Century Gothic" panose="020B0502020202020204" pitchFamily="34" charset="0"/>
                  </a:endParaRPr>
                </a:p>
              </p:txBody>
            </p:sp>
          </mc:Choice>
          <mc:Fallback xmlns="">
            <p:sp>
              <p:nvSpPr>
                <p:cNvPr id="67" name="Rectangle 66">
                  <a:extLst>
                    <a:ext uri="{FF2B5EF4-FFF2-40B4-BE49-F238E27FC236}">
                      <a16:creationId xmlns:a16="http://schemas.microsoft.com/office/drawing/2014/main" id="{C25100CC-B57E-4A58-9B73-89844C52621C}"/>
                    </a:ext>
                  </a:extLst>
                </p:cNvPr>
                <p:cNvSpPr>
                  <a:spLocks noRot="1" noChangeAspect="1" noMove="1" noResize="1" noEditPoints="1" noAdjustHandles="1" noChangeArrowheads="1" noChangeShapeType="1" noTextEdit="1"/>
                </p:cNvSpPr>
                <p:nvPr/>
              </p:nvSpPr>
              <p:spPr>
                <a:xfrm>
                  <a:off x="1113653" y="3783077"/>
                  <a:ext cx="477310"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EF99A074-7DFA-4415-A905-59AE70CA1F1A}"/>
                    </a:ext>
                  </a:extLst>
                </p:cNvPr>
                <p:cNvSpPr/>
                <p:nvPr/>
              </p:nvSpPr>
              <p:spPr>
                <a:xfrm>
                  <a:off x="1111756" y="4936442"/>
                  <a:ext cx="491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b="0" i="1" smtClean="0">
                                <a:latin typeface="Cambria Math" panose="02040503050406030204" pitchFamily="18" charset="0"/>
                                <a:cs typeface="Arial" panose="020B0604020202020204" pitchFamily="34" charset="0"/>
                              </a:rPr>
                              <m:t>𝑛</m:t>
                            </m:r>
                          </m:sub>
                        </m:sSub>
                      </m:oMath>
                    </m:oMathPara>
                  </a14:m>
                  <a:endParaRPr lang="en-US" dirty="0">
                    <a:latin typeface="Century Gothic" panose="020B0502020202020204" pitchFamily="34" charset="0"/>
                  </a:endParaRPr>
                </a:p>
              </p:txBody>
            </p:sp>
          </mc:Choice>
          <mc:Fallback xmlns="">
            <p:sp>
              <p:nvSpPr>
                <p:cNvPr id="68" name="Rectangle 67">
                  <a:extLst>
                    <a:ext uri="{FF2B5EF4-FFF2-40B4-BE49-F238E27FC236}">
                      <a16:creationId xmlns:a16="http://schemas.microsoft.com/office/drawing/2014/main" id="{EF99A074-7DFA-4415-A905-59AE70CA1F1A}"/>
                    </a:ext>
                  </a:extLst>
                </p:cNvPr>
                <p:cNvSpPr>
                  <a:spLocks noRot="1" noChangeAspect="1" noMove="1" noResize="1" noEditPoints="1" noAdjustHandles="1" noChangeArrowheads="1" noChangeShapeType="1" noTextEdit="1"/>
                </p:cNvSpPr>
                <p:nvPr/>
              </p:nvSpPr>
              <p:spPr>
                <a:xfrm>
                  <a:off x="1111756" y="4936442"/>
                  <a:ext cx="491417" cy="369332"/>
                </a:xfrm>
                <a:prstGeom prst="rect">
                  <a:avLst/>
                </a:prstGeom>
                <a:blipFill>
                  <a:blip r:embed="rId16"/>
                  <a:stretch>
                    <a:fillRect/>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AAB8DB22-09F4-4036-89EF-21A886D5E31E}"/>
                </a:ext>
              </a:extLst>
            </p:cNvPr>
            <p:cNvSpPr/>
            <p:nvPr/>
          </p:nvSpPr>
          <p:spPr>
            <a:xfrm>
              <a:off x="1987232" y="4316746"/>
              <a:ext cx="248786" cy="496226"/>
            </a:xfrm>
            <a:prstGeom prst="rect">
              <a:avLst/>
            </a:prstGeom>
            <a:noFill/>
          </p:spPr>
          <p:txBody>
            <a:bodyPr wrap="none">
              <a:spAutoFit/>
            </a:bodyPr>
            <a:lstStyle/>
            <a:p>
              <a:pPr>
                <a:lnSpc>
                  <a:spcPts val="1000"/>
                </a:lnSpc>
              </a:pPr>
              <a:r>
                <a:rPr lang="en-US" dirty="0">
                  <a:latin typeface="Century Gothic" panose="020B0502020202020204" pitchFamily="34" charset="0"/>
                </a:rPr>
                <a:t>.</a:t>
              </a:r>
            </a:p>
            <a:p>
              <a:pPr>
                <a:lnSpc>
                  <a:spcPts val="1000"/>
                </a:lnSpc>
              </a:pPr>
              <a:r>
                <a:rPr lang="en-US" dirty="0">
                  <a:latin typeface="Century Gothic" panose="020B0502020202020204" pitchFamily="34" charset="0"/>
                </a:rPr>
                <a:t>.</a:t>
              </a:r>
            </a:p>
            <a:p>
              <a:pPr>
                <a:lnSpc>
                  <a:spcPts val="1000"/>
                </a:lnSpc>
              </a:pPr>
              <a:r>
                <a:rPr lang="en-US" dirty="0">
                  <a:latin typeface="Century Gothic" panose="020B0502020202020204" pitchFamily="34" charset="0"/>
                </a:rPr>
                <a:t>.</a:t>
              </a:r>
            </a:p>
          </p:txBody>
        </p:sp>
        <p:sp>
          <p:nvSpPr>
            <p:cNvPr id="70" name="TextBox 69">
              <a:extLst>
                <a:ext uri="{FF2B5EF4-FFF2-40B4-BE49-F238E27FC236}">
                  <a16:creationId xmlns:a16="http://schemas.microsoft.com/office/drawing/2014/main" id="{987AEEA8-C695-42E1-B2BD-0FC209929840}"/>
                </a:ext>
              </a:extLst>
            </p:cNvPr>
            <p:cNvSpPr txBox="1"/>
            <p:nvPr/>
          </p:nvSpPr>
          <p:spPr>
            <a:xfrm>
              <a:off x="2503430" y="1627471"/>
              <a:ext cx="1289135" cy="523220"/>
            </a:xfrm>
            <a:prstGeom prst="rect">
              <a:avLst/>
            </a:prstGeom>
            <a:noFill/>
          </p:spPr>
          <p:txBody>
            <a:bodyPr wrap="none" rtlCol="0">
              <a:spAutoFit/>
            </a:bodyPr>
            <a:lstStyle/>
            <a:p>
              <a:pPr algn="ctr"/>
              <a:r>
                <a:rPr lang="en-US" sz="1400" dirty="0">
                  <a:latin typeface="Century Gothic" panose="020B0502020202020204" pitchFamily="34" charset="0"/>
                  <a:cs typeface="Arial" panose="020B0604020202020204" pitchFamily="34" charset="0"/>
                </a:rPr>
                <a:t>propagation</a:t>
              </a:r>
            </a:p>
            <a:p>
              <a:pPr algn="ctr"/>
              <a:r>
                <a:rPr lang="en-US" sz="1400" dirty="0">
                  <a:latin typeface="Century Gothic" panose="020B0502020202020204" pitchFamily="34" charset="0"/>
                  <a:cs typeface="Arial" panose="020B0604020202020204" pitchFamily="34" charset="0"/>
                </a:rPr>
                <a:t>function</a:t>
              </a:r>
            </a:p>
          </p:txBody>
        </p:sp>
        <p:cxnSp>
          <p:nvCxnSpPr>
            <p:cNvPr id="71" name="Straight Arrow Connector 70">
              <a:extLst>
                <a:ext uri="{FF2B5EF4-FFF2-40B4-BE49-F238E27FC236}">
                  <a16:creationId xmlns:a16="http://schemas.microsoft.com/office/drawing/2014/main" id="{235FEF3C-568A-457A-B882-FCF5D5A57F5A}"/>
                </a:ext>
              </a:extLst>
            </p:cNvPr>
            <p:cNvCxnSpPr>
              <a:cxnSpLocks/>
              <a:stCxn id="54" idx="6"/>
              <a:endCxn id="73" idx="1"/>
            </p:cNvCxnSpPr>
            <p:nvPr/>
          </p:nvCxnSpPr>
          <p:spPr>
            <a:xfrm flipV="1">
              <a:off x="3644802" y="3261851"/>
              <a:ext cx="620410" cy="3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F5F8D233-D1D7-4F77-83D2-92074116BD84}"/>
                    </a:ext>
                  </a:extLst>
                </p:cNvPr>
                <p:cNvSpPr/>
                <p:nvPr/>
              </p:nvSpPr>
              <p:spPr>
                <a:xfrm>
                  <a:off x="3617261" y="2879336"/>
                  <a:ext cx="656975"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𝑛𝑒𝑡</m:t>
                            </m:r>
                          </m:e>
                          <m:sub>
                            <m:r>
                              <a:rPr lang="en-US" b="0" i="1" smtClean="0">
                                <a:latin typeface="Cambria Math" panose="02040503050406030204" pitchFamily="18" charset="0"/>
                                <a:cs typeface="Arial" panose="020B0604020202020204" pitchFamily="34" charset="0"/>
                              </a:rPr>
                              <m:t>𝑗</m:t>
                            </m:r>
                          </m:sub>
                        </m:sSub>
                      </m:oMath>
                    </m:oMathPara>
                  </a14:m>
                  <a:endParaRPr lang="en-US" dirty="0">
                    <a:latin typeface="Century Gothic" panose="020B0502020202020204" pitchFamily="34" charset="0"/>
                  </a:endParaRPr>
                </a:p>
              </p:txBody>
            </p:sp>
          </mc:Choice>
          <mc:Fallback xmlns="">
            <p:sp>
              <p:nvSpPr>
                <p:cNvPr id="72" name="Rectangle 71">
                  <a:extLst>
                    <a:ext uri="{FF2B5EF4-FFF2-40B4-BE49-F238E27FC236}">
                      <a16:creationId xmlns:a16="http://schemas.microsoft.com/office/drawing/2014/main" id="{F5F8D233-D1D7-4F77-83D2-92074116BD84}"/>
                    </a:ext>
                  </a:extLst>
                </p:cNvPr>
                <p:cNvSpPr>
                  <a:spLocks noRot="1" noChangeAspect="1" noMove="1" noResize="1" noEditPoints="1" noAdjustHandles="1" noChangeArrowheads="1" noChangeShapeType="1" noTextEdit="1"/>
                </p:cNvSpPr>
                <p:nvPr/>
              </p:nvSpPr>
              <p:spPr>
                <a:xfrm>
                  <a:off x="3617261" y="2879336"/>
                  <a:ext cx="656975" cy="391646"/>
                </a:xfrm>
                <a:prstGeom prst="rect">
                  <a:avLst/>
                </a:prstGeom>
                <a:blipFill>
                  <a:blip r:embed="rId17"/>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36EDBAB-0D49-428F-BFF7-8ED1EAC55FE3}"/>
                    </a:ext>
                  </a:extLst>
                </p:cNvPr>
                <p:cNvSpPr txBox="1"/>
                <p:nvPr/>
              </p:nvSpPr>
              <p:spPr>
                <a:xfrm>
                  <a:off x="4265212" y="3077185"/>
                  <a:ext cx="570989" cy="369332"/>
                </a:xfrm>
                <a:prstGeom prst="rect">
                  <a:avLst/>
                </a:prstGeom>
                <a:noFill/>
                <a:ln w="3175">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𝜑</m:t>
                        </m:r>
                      </m:oMath>
                    </m:oMathPara>
                  </a14:m>
                  <a:endParaRPr lang="en-US" dirty="0">
                    <a:latin typeface="Century Gothic" panose="020B0502020202020204" pitchFamily="34" charset="0"/>
                  </a:endParaRPr>
                </a:p>
              </p:txBody>
            </p:sp>
          </mc:Choice>
          <mc:Fallback xmlns="">
            <p:sp>
              <p:nvSpPr>
                <p:cNvPr id="73" name="TextBox 72">
                  <a:extLst>
                    <a:ext uri="{FF2B5EF4-FFF2-40B4-BE49-F238E27FC236}">
                      <a16:creationId xmlns:a16="http://schemas.microsoft.com/office/drawing/2014/main" id="{A36EDBAB-0D49-428F-BFF7-8ED1EAC55FE3}"/>
                    </a:ext>
                  </a:extLst>
                </p:cNvPr>
                <p:cNvSpPr txBox="1">
                  <a:spLocks noRot="1" noChangeAspect="1" noMove="1" noResize="1" noEditPoints="1" noAdjustHandles="1" noChangeArrowheads="1" noChangeShapeType="1" noTextEdit="1"/>
                </p:cNvSpPr>
                <p:nvPr/>
              </p:nvSpPr>
              <p:spPr>
                <a:xfrm>
                  <a:off x="4265212" y="3077185"/>
                  <a:ext cx="570989" cy="369332"/>
                </a:xfrm>
                <a:prstGeom prst="rect">
                  <a:avLst/>
                </a:prstGeom>
                <a:blipFill>
                  <a:blip r:embed="rId18"/>
                  <a:stretch>
                    <a:fillRect b="-8065"/>
                  </a:stretch>
                </a:blipFill>
                <a:ln w="31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1A00E4F3-E25B-44CC-8F80-49F897A89E0F}"/>
                    </a:ext>
                  </a:extLst>
                </p:cNvPr>
                <p:cNvSpPr/>
                <p:nvPr/>
              </p:nvSpPr>
              <p:spPr>
                <a:xfrm>
                  <a:off x="4334734" y="3683929"/>
                  <a:ext cx="443839"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𝑗</m:t>
                            </m:r>
                          </m:sub>
                        </m:sSub>
                      </m:oMath>
                    </m:oMathPara>
                  </a14:m>
                  <a:endParaRPr lang="en-US" dirty="0">
                    <a:latin typeface="Century Gothic" panose="020B0502020202020204" pitchFamily="34" charset="0"/>
                  </a:endParaRPr>
                </a:p>
              </p:txBody>
            </p:sp>
          </mc:Choice>
          <mc:Fallback xmlns="">
            <p:sp>
              <p:nvSpPr>
                <p:cNvPr id="74" name="Rectangle 73">
                  <a:extLst>
                    <a:ext uri="{FF2B5EF4-FFF2-40B4-BE49-F238E27FC236}">
                      <a16:creationId xmlns:a16="http://schemas.microsoft.com/office/drawing/2014/main" id="{1A00E4F3-E25B-44CC-8F80-49F897A89E0F}"/>
                    </a:ext>
                  </a:extLst>
                </p:cNvPr>
                <p:cNvSpPr>
                  <a:spLocks noRot="1" noChangeAspect="1" noMove="1" noResize="1" noEditPoints="1" noAdjustHandles="1" noChangeArrowheads="1" noChangeShapeType="1" noTextEdit="1"/>
                </p:cNvSpPr>
                <p:nvPr/>
              </p:nvSpPr>
              <p:spPr>
                <a:xfrm>
                  <a:off x="4334734" y="3683929"/>
                  <a:ext cx="443839" cy="391646"/>
                </a:xfrm>
                <a:prstGeom prst="rect">
                  <a:avLst/>
                </a:prstGeom>
                <a:blipFill>
                  <a:blip r:embed="rId19"/>
                  <a:stretch>
                    <a:fillRect b="-7813"/>
                  </a:stretch>
                </a:blipFill>
              </p:spPr>
              <p:txBody>
                <a:bodyPr/>
                <a:lstStyle/>
                <a:p>
                  <a:r>
                    <a:rPr lang="en-US">
                      <a:noFill/>
                    </a:rPr>
                    <a:t> </a:t>
                  </a:r>
                </a:p>
              </p:txBody>
            </p:sp>
          </mc:Fallback>
        </mc:AlternateContent>
        <p:sp>
          <p:nvSpPr>
            <p:cNvPr id="75" name="TextBox 74">
              <a:extLst>
                <a:ext uri="{FF2B5EF4-FFF2-40B4-BE49-F238E27FC236}">
                  <a16:creationId xmlns:a16="http://schemas.microsoft.com/office/drawing/2014/main" id="{C8921270-B469-4F2C-BBDD-F3F34E25A04A}"/>
                </a:ext>
              </a:extLst>
            </p:cNvPr>
            <p:cNvSpPr txBox="1"/>
            <p:nvPr/>
          </p:nvSpPr>
          <p:spPr>
            <a:xfrm>
              <a:off x="4128641" y="4087475"/>
              <a:ext cx="979755" cy="307777"/>
            </a:xfrm>
            <a:prstGeom prst="rect">
              <a:avLst/>
            </a:prstGeom>
            <a:noFill/>
          </p:spPr>
          <p:txBody>
            <a:bodyPr wrap="none" rtlCol="0">
              <a:spAutoFit/>
            </a:bodyPr>
            <a:lstStyle/>
            <a:p>
              <a:r>
                <a:rPr lang="en-US" sz="1400" dirty="0">
                  <a:latin typeface="Century Gothic" panose="020B0502020202020204" pitchFamily="34" charset="0"/>
                  <a:cs typeface="Arial" panose="020B0604020202020204" pitchFamily="34" charset="0"/>
                </a:rPr>
                <a:t>threshold</a:t>
              </a:r>
            </a:p>
          </p:txBody>
        </p:sp>
        <p:cxnSp>
          <p:nvCxnSpPr>
            <p:cNvPr id="76" name="Straight Arrow Connector 75">
              <a:extLst>
                <a:ext uri="{FF2B5EF4-FFF2-40B4-BE49-F238E27FC236}">
                  <a16:creationId xmlns:a16="http://schemas.microsoft.com/office/drawing/2014/main" id="{6CA75E42-2429-405B-9DA5-4A9C4B042809}"/>
                </a:ext>
              </a:extLst>
            </p:cNvPr>
            <p:cNvCxnSpPr>
              <a:cxnSpLocks/>
              <a:stCxn id="74" idx="0"/>
              <a:endCxn id="73" idx="2"/>
            </p:cNvCxnSpPr>
            <p:nvPr/>
          </p:nvCxnSpPr>
          <p:spPr>
            <a:xfrm flipH="1" flipV="1">
              <a:off x="4550707" y="3446517"/>
              <a:ext cx="5947" cy="237412"/>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D2C884C-7F46-4FAE-AAB5-905747B6B0F7}"/>
                </a:ext>
              </a:extLst>
            </p:cNvPr>
            <p:cNvCxnSpPr>
              <a:cxnSpLocks/>
              <a:stCxn id="73" idx="3"/>
              <a:endCxn id="78" idx="1"/>
            </p:cNvCxnSpPr>
            <p:nvPr/>
          </p:nvCxnSpPr>
          <p:spPr>
            <a:xfrm>
              <a:off x="4836201" y="3261851"/>
              <a:ext cx="278296" cy="956"/>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4A210B26-F773-45AF-BE04-5AC81C38CB72}"/>
                    </a:ext>
                  </a:extLst>
                </p:cNvPr>
                <p:cNvSpPr/>
                <p:nvPr/>
              </p:nvSpPr>
              <p:spPr>
                <a:xfrm>
                  <a:off x="5114497" y="3066984"/>
                  <a:ext cx="452240"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𝑦</m:t>
                            </m:r>
                          </m:e>
                          <m:sub>
                            <m:r>
                              <a:rPr lang="en-US" b="0" i="1" smtClean="0">
                                <a:latin typeface="Cambria Math" panose="02040503050406030204" pitchFamily="18" charset="0"/>
                                <a:cs typeface="Arial" panose="020B0604020202020204" pitchFamily="34" charset="0"/>
                              </a:rPr>
                              <m:t>𝑗</m:t>
                            </m:r>
                          </m:sub>
                        </m:sSub>
                      </m:oMath>
                    </m:oMathPara>
                  </a14:m>
                  <a:endParaRPr lang="en-US" dirty="0">
                    <a:latin typeface="Century Gothic" panose="020B0502020202020204" pitchFamily="34" charset="0"/>
                  </a:endParaRPr>
                </a:p>
              </p:txBody>
            </p:sp>
          </mc:Choice>
          <mc:Fallback xmlns="">
            <p:sp>
              <p:nvSpPr>
                <p:cNvPr id="78" name="Rectangle 77">
                  <a:extLst>
                    <a:ext uri="{FF2B5EF4-FFF2-40B4-BE49-F238E27FC236}">
                      <a16:creationId xmlns:a16="http://schemas.microsoft.com/office/drawing/2014/main" id="{4A210B26-F773-45AF-BE04-5AC81C38CB72}"/>
                    </a:ext>
                  </a:extLst>
                </p:cNvPr>
                <p:cNvSpPr>
                  <a:spLocks noRot="1" noChangeAspect="1" noMove="1" noResize="1" noEditPoints="1" noAdjustHandles="1" noChangeArrowheads="1" noChangeShapeType="1" noTextEdit="1"/>
                </p:cNvSpPr>
                <p:nvPr/>
              </p:nvSpPr>
              <p:spPr>
                <a:xfrm>
                  <a:off x="5114497" y="3066984"/>
                  <a:ext cx="452240" cy="391646"/>
                </a:xfrm>
                <a:prstGeom prst="rect">
                  <a:avLst/>
                </a:prstGeom>
                <a:blipFill>
                  <a:blip r:embed="rId20"/>
                  <a:stretch>
                    <a:fillRect b="-7813"/>
                  </a:stretch>
                </a:blipFill>
              </p:spPr>
              <p:txBody>
                <a:bodyPr/>
                <a:lstStyle/>
                <a:p>
                  <a:r>
                    <a:rPr lang="en-US">
                      <a:noFill/>
                    </a:rPr>
                    <a:t> </a:t>
                  </a:r>
                </a:p>
              </p:txBody>
            </p:sp>
          </mc:Fallback>
        </mc:AlternateContent>
        <p:sp>
          <p:nvSpPr>
            <p:cNvPr id="79" name="TextBox 78">
              <a:extLst>
                <a:ext uri="{FF2B5EF4-FFF2-40B4-BE49-F238E27FC236}">
                  <a16:creationId xmlns:a16="http://schemas.microsoft.com/office/drawing/2014/main" id="{47E895D5-6146-4162-AC2D-F6A902087680}"/>
                </a:ext>
              </a:extLst>
            </p:cNvPr>
            <p:cNvSpPr txBox="1"/>
            <p:nvPr/>
          </p:nvSpPr>
          <p:spPr>
            <a:xfrm>
              <a:off x="4862588" y="3452621"/>
              <a:ext cx="1064715" cy="307777"/>
            </a:xfrm>
            <a:prstGeom prst="rect">
              <a:avLst/>
            </a:prstGeom>
            <a:noFill/>
          </p:spPr>
          <p:txBody>
            <a:bodyPr wrap="none" rtlCol="0">
              <a:spAutoFit/>
            </a:bodyPr>
            <a:lstStyle/>
            <a:p>
              <a:r>
                <a:rPr lang="en-US" sz="1400" dirty="0">
                  <a:latin typeface="Century Gothic" panose="020B0502020202020204" pitchFamily="34" charset="0"/>
                  <a:cs typeface="Arial" panose="020B0604020202020204" pitchFamily="34" charset="0"/>
                </a:rPr>
                <a:t>activation</a:t>
              </a:r>
            </a:p>
          </p:txBody>
        </p:sp>
        <p:sp>
          <p:nvSpPr>
            <p:cNvPr id="80" name="TextBox 79">
              <a:extLst>
                <a:ext uri="{FF2B5EF4-FFF2-40B4-BE49-F238E27FC236}">
                  <a16:creationId xmlns:a16="http://schemas.microsoft.com/office/drawing/2014/main" id="{B0AFEA61-16F7-4D2E-B76C-0C3FF59CEA75}"/>
                </a:ext>
              </a:extLst>
            </p:cNvPr>
            <p:cNvSpPr txBox="1"/>
            <p:nvPr/>
          </p:nvSpPr>
          <p:spPr>
            <a:xfrm>
              <a:off x="4029832" y="1627471"/>
              <a:ext cx="1064715" cy="523220"/>
            </a:xfrm>
            <a:prstGeom prst="rect">
              <a:avLst/>
            </a:prstGeom>
            <a:noFill/>
          </p:spPr>
          <p:txBody>
            <a:bodyPr wrap="none" rtlCol="0">
              <a:spAutoFit/>
            </a:bodyPr>
            <a:lstStyle/>
            <a:p>
              <a:pPr algn="ctr"/>
              <a:r>
                <a:rPr lang="en-US" sz="1400" dirty="0">
                  <a:latin typeface="Century Gothic" panose="020B0502020202020204" pitchFamily="34" charset="0"/>
                  <a:cs typeface="Arial" panose="020B0604020202020204" pitchFamily="34" charset="0"/>
                </a:rPr>
                <a:t>activation</a:t>
              </a:r>
            </a:p>
            <a:p>
              <a:pPr algn="ctr"/>
              <a:r>
                <a:rPr lang="en-US" sz="1400" dirty="0">
                  <a:latin typeface="Century Gothic" panose="020B0502020202020204" pitchFamily="34" charset="0"/>
                  <a:cs typeface="Arial" panose="020B0604020202020204" pitchFamily="34" charset="0"/>
                </a:rPr>
                <a:t>function</a:t>
              </a:r>
            </a:p>
          </p:txBody>
        </p:sp>
        <p:sp>
          <p:nvSpPr>
            <p:cNvPr id="81" name="TextBox 80">
              <a:extLst>
                <a:ext uri="{FF2B5EF4-FFF2-40B4-BE49-F238E27FC236}">
                  <a16:creationId xmlns:a16="http://schemas.microsoft.com/office/drawing/2014/main" id="{EABCFECD-D907-453E-9C07-E007F611CD73}"/>
                </a:ext>
              </a:extLst>
            </p:cNvPr>
            <p:cNvSpPr txBox="1"/>
            <p:nvPr/>
          </p:nvSpPr>
          <p:spPr>
            <a:xfrm>
              <a:off x="5050631" y="1811581"/>
              <a:ext cx="832279" cy="307777"/>
            </a:xfrm>
            <a:prstGeom prst="rect">
              <a:avLst/>
            </a:prstGeom>
            <a:noFill/>
          </p:spPr>
          <p:txBody>
            <a:bodyPr wrap="none" rtlCol="0">
              <a:spAutoFit/>
            </a:bodyPr>
            <a:lstStyle/>
            <a:p>
              <a:pPr algn="ctr"/>
              <a:r>
                <a:rPr lang="en-US" sz="1400" dirty="0">
                  <a:latin typeface="Century Gothic" panose="020B0502020202020204" pitchFamily="34" charset="0"/>
                  <a:cs typeface="Arial" panose="020B0604020202020204" pitchFamily="34" charset="0"/>
                </a:rPr>
                <a:t>outputs</a:t>
              </a:r>
            </a:p>
          </p:txBody>
        </p:sp>
        <p:sp>
          <p:nvSpPr>
            <p:cNvPr id="82" name="TextBox 81">
              <a:extLst>
                <a:ext uri="{FF2B5EF4-FFF2-40B4-BE49-F238E27FC236}">
                  <a16:creationId xmlns:a16="http://schemas.microsoft.com/office/drawing/2014/main" id="{5250E099-BD95-4619-8775-6FE8BB025779}"/>
                </a:ext>
              </a:extLst>
            </p:cNvPr>
            <p:cNvSpPr txBox="1"/>
            <p:nvPr/>
          </p:nvSpPr>
          <p:spPr>
            <a:xfrm>
              <a:off x="3213690" y="3747353"/>
              <a:ext cx="800219" cy="307777"/>
            </a:xfrm>
            <a:prstGeom prst="rect">
              <a:avLst/>
            </a:prstGeom>
            <a:noFill/>
          </p:spPr>
          <p:txBody>
            <a:bodyPr wrap="none" rtlCol="0">
              <a:spAutoFit/>
            </a:bodyPr>
            <a:lstStyle/>
            <a:p>
              <a:r>
                <a:rPr lang="en-US" sz="1400" dirty="0">
                  <a:latin typeface="Century Gothic" panose="020B0502020202020204" pitchFamily="34" charset="0"/>
                  <a:cs typeface="Arial" panose="020B0604020202020204" pitchFamily="34" charset="0"/>
                </a:rPr>
                <a:t>neuron</a:t>
              </a:r>
            </a:p>
          </p:txBody>
        </p:sp>
        <p:cxnSp>
          <p:nvCxnSpPr>
            <p:cNvPr id="83" name="Connector: Elbow 82">
              <a:extLst>
                <a:ext uri="{FF2B5EF4-FFF2-40B4-BE49-F238E27FC236}">
                  <a16:creationId xmlns:a16="http://schemas.microsoft.com/office/drawing/2014/main" id="{FC76DB60-8993-498F-A169-A142C0026B5A}"/>
                </a:ext>
              </a:extLst>
            </p:cNvPr>
            <p:cNvCxnSpPr>
              <a:cxnSpLocks/>
              <a:stCxn id="56" idx="3"/>
              <a:endCxn id="54" idx="0"/>
            </p:cNvCxnSpPr>
            <p:nvPr/>
          </p:nvCxnSpPr>
          <p:spPr>
            <a:xfrm>
              <a:off x="2412416" y="2538776"/>
              <a:ext cx="775186" cy="2691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6FA0CE10-F9E6-49FE-BE22-942614A36F99}"/>
                </a:ext>
              </a:extLst>
            </p:cNvPr>
            <p:cNvCxnSpPr>
              <a:cxnSpLocks/>
              <a:stCxn id="57" idx="3"/>
              <a:endCxn id="54" idx="2"/>
            </p:cNvCxnSpPr>
            <p:nvPr/>
          </p:nvCxnSpPr>
          <p:spPr>
            <a:xfrm>
              <a:off x="2412415" y="3261553"/>
              <a:ext cx="317987" cy="36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14FD441-19BE-49E5-A639-59AD4E942B61}"/>
                </a:ext>
              </a:extLst>
            </p:cNvPr>
            <p:cNvCxnSpPr>
              <a:cxnSpLocks/>
              <a:stCxn id="58" idx="3"/>
              <a:endCxn id="54" idx="3"/>
            </p:cNvCxnSpPr>
            <p:nvPr/>
          </p:nvCxnSpPr>
          <p:spPr>
            <a:xfrm flipV="1">
              <a:off x="2412415" y="3588455"/>
              <a:ext cx="451898" cy="3825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208BADAC-388F-4D8C-B477-9BF32E47BE35}"/>
                </a:ext>
              </a:extLst>
            </p:cNvPr>
            <p:cNvCxnSpPr>
              <a:cxnSpLocks/>
              <a:stCxn id="59" idx="3"/>
              <a:endCxn id="54" idx="4"/>
            </p:cNvCxnSpPr>
            <p:nvPr/>
          </p:nvCxnSpPr>
          <p:spPr>
            <a:xfrm flipV="1">
              <a:off x="2412414" y="3722366"/>
              <a:ext cx="775188" cy="14027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0" name="TextBox 89">
            <a:extLst>
              <a:ext uri="{FF2B5EF4-FFF2-40B4-BE49-F238E27FC236}">
                <a16:creationId xmlns:a16="http://schemas.microsoft.com/office/drawing/2014/main" id="{0DC90331-5CF6-4A1A-BDE0-D75C8BBE9B08}"/>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157954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r>
              <a:rPr lang="en-US" sz="4000" b="1" dirty="0">
                <a:latin typeface="Century Gothic" panose="020B0502020202020204" pitchFamily="34" charset="0"/>
                <a:cs typeface="Arial" panose="020B0604020202020204" pitchFamily="34" charset="0"/>
              </a:rPr>
              <a:t>Data Transformations</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3487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Diagram&#10;&#10;Description automatically generated">
            <a:extLst>
              <a:ext uri="{FF2B5EF4-FFF2-40B4-BE49-F238E27FC236}">
                <a16:creationId xmlns:a16="http://schemas.microsoft.com/office/drawing/2014/main" id="{7D1FA02B-6CA5-431C-B168-F8C5C30FDE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5379" y="426496"/>
            <a:ext cx="6735051" cy="6137528"/>
          </a:xfrm>
        </p:spPr>
      </p:pic>
      <p:sp>
        <p:nvSpPr>
          <p:cNvPr id="2" name="Title 1"/>
          <p:cNvSpPr>
            <a:spLocks noGrp="1"/>
          </p:cNvSpPr>
          <p:nvPr>
            <p:ph type="title"/>
          </p:nvPr>
        </p:nvSpPr>
        <p:spPr>
          <a:xfrm>
            <a:off x="2097157" y="360236"/>
            <a:ext cx="4091608" cy="2170929"/>
          </a:xfrm>
        </p:spPr>
        <p:txBody>
          <a:bodyPr/>
          <a:lstStyle/>
          <a:p>
            <a:r>
              <a:rPr lang="en-US" dirty="0"/>
              <a:t>What is an Observational Unit?</a:t>
            </a:r>
          </a:p>
        </p:txBody>
      </p:sp>
      <p:sp>
        <p:nvSpPr>
          <p:cNvPr id="12" name="TextBox 11">
            <a:extLst>
              <a:ext uri="{FF2B5EF4-FFF2-40B4-BE49-F238E27FC236}">
                <a16:creationId xmlns:a16="http://schemas.microsoft.com/office/drawing/2014/main" id="{A7CB4383-36F0-45B7-B370-F0ED922C7424}"/>
              </a:ext>
            </a:extLst>
          </p:cNvPr>
          <p:cNvSpPr txBox="1"/>
          <p:nvPr/>
        </p:nvSpPr>
        <p:spPr>
          <a:xfrm>
            <a:off x="5381702" y="2161833"/>
            <a:ext cx="1428596" cy="369332"/>
          </a:xfrm>
          <a:prstGeom prst="rect">
            <a:avLst/>
          </a:prstGeom>
          <a:noFill/>
        </p:spPr>
        <p:txBody>
          <a:bodyPr wrap="none" rtlCol="0">
            <a:spAutoFit/>
          </a:bodyPr>
          <a:lstStyle/>
          <a:p>
            <a:r>
              <a:rPr lang="en-US" dirty="0">
                <a:latin typeface="Century Gothic" panose="020B0502020202020204" pitchFamily="34" charset="0"/>
              </a:rPr>
              <a:t>Aggregate</a:t>
            </a:r>
          </a:p>
        </p:txBody>
      </p:sp>
      <p:sp>
        <p:nvSpPr>
          <p:cNvPr id="14" name="TextBox 13">
            <a:extLst>
              <a:ext uri="{FF2B5EF4-FFF2-40B4-BE49-F238E27FC236}">
                <a16:creationId xmlns:a16="http://schemas.microsoft.com/office/drawing/2014/main" id="{5D673EB8-2807-43FF-8E25-37FC0DDC03D4}"/>
              </a:ext>
            </a:extLst>
          </p:cNvPr>
          <p:cNvSpPr txBox="1"/>
          <p:nvPr/>
        </p:nvSpPr>
        <p:spPr>
          <a:xfrm>
            <a:off x="10240308" y="2161833"/>
            <a:ext cx="1537600" cy="369332"/>
          </a:xfrm>
          <a:prstGeom prst="rect">
            <a:avLst/>
          </a:prstGeom>
          <a:noFill/>
        </p:spPr>
        <p:txBody>
          <a:bodyPr wrap="none" rtlCol="0">
            <a:spAutoFit/>
          </a:bodyPr>
          <a:lstStyle/>
          <a:p>
            <a:r>
              <a:rPr lang="en-US" dirty="0">
                <a:latin typeface="Century Gothic" panose="020B0502020202020204" pitchFamily="34" charset="0"/>
              </a:rPr>
              <a:t>Incremental</a:t>
            </a:r>
          </a:p>
        </p:txBody>
      </p:sp>
      <p:sp>
        <p:nvSpPr>
          <p:cNvPr id="16" name="TextBox 15">
            <a:extLst>
              <a:ext uri="{FF2B5EF4-FFF2-40B4-BE49-F238E27FC236}">
                <a16:creationId xmlns:a16="http://schemas.microsoft.com/office/drawing/2014/main" id="{CD20753A-251F-4518-B1EB-CA6A140801AA}"/>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3121557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pic>
        <p:nvPicPr>
          <p:cNvPr id="6" name="Content Placeholder 5" descr="Chart&#10;&#10;Description automatically generated">
            <a:extLst>
              <a:ext uri="{FF2B5EF4-FFF2-40B4-BE49-F238E27FC236}">
                <a16:creationId xmlns:a16="http://schemas.microsoft.com/office/drawing/2014/main" id="{3DAC6CC4-7B3B-4039-956C-AA7978D936E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665843" y="56573"/>
            <a:ext cx="5526158" cy="6801427"/>
          </a:xfrm>
        </p:spPr>
      </p:pic>
      <p:pic>
        <p:nvPicPr>
          <p:cNvPr id="8" name="Picture 7" descr="Chart&#10;&#10;Description automatically generated">
            <a:extLst>
              <a:ext uri="{FF2B5EF4-FFF2-40B4-BE49-F238E27FC236}">
                <a16:creationId xmlns:a16="http://schemas.microsoft.com/office/drawing/2014/main" id="{6F5BFFE2-8985-4E5D-9467-344DE181A8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6296" y="1469787"/>
            <a:ext cx="8708367" cy="2679498"/>
          </a:xfrm>
          <a:prstGeom prst="rect">
            <a:avLst/>
          </a:prstGeom>
        </p:spPr>
      </p:pic>
      <p:pic>
        <p:nvPicPr>
          <p:cNvPr id="10" name="Picture 9" descr="Chart, scatter chart&#10;&#10;Description automatically generated">
            <a:extLst>
              <a:ext uri="{FF2B5EF4-FFF2-40B4-BE49-F238E27FC236}">
                <a16:creationId xmlns:a16="http://schemas.microsoft.com/office/drawing/2014/main" id="{0745CD9F-564B-4442-8775-87E99F8E22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36296" y="4026179"/>
            <a:ext cx="8708367" cy="2679498"/>
          </a:xfrm>
          <a:prstGeom prst="rect">
            <a:avLst/>
          </a:prstGeom>
        </p:spPr>
      </p:pic>
      <p:pic>
        <p:nvPicPr>
          <p:cNvPr id="11" name="Content Placeholder 4" descr="Chart&#10;&#10;Description automatically generated">
            <a:extLst>
              <a:ext uri="{FF2B5EF4-FFF2-40B4-BE49-F238E27FC236}">
                <a16:creationId xmlns:a16="http://schemas.microsoft.com/office/drawing/2014/main" id="{B4E09FDC-1E99-4776-AF66-BABAFA7582A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084" t="4876" r="7794" b="5074"/>
          <a:stretch/>
        </p:blipFill>
        <p:spPr bwMode="auto">
          <a:xfrm>
            <a:off x="4836246" y="1156001"/>
            <a:ext cx="5645426" cy="5645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13" name="Picture 12" descr="Chart, scatter chart&#10;&#10;Description automatically generated">
            <a:extLst>
              <a:ext uri="{FF2B5EF4-FFF2-40B4-BE49-F238E27FC236}">
                <a16:creationId xmlns:a16="http://schemas.microsoft.com/office/drawing/2014/main" id="{824082A0-0067-4361-A5A7-410D7C6BCBB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0479" y="0"/>
            <a:ext cx="5572125" cy="6858000"/>
          </a:xfrm>
          <a:prstGeom prst="rect">
            <a:avLst/>
          </a:prstGeom>
        </p:spPr>
      </p:pic>
      <p:sp>
        <p:nvSpPr>
          <p:cNvPr id="15" name="TextBox 14">
            <a:extLst>
              <a:ext uri="{FF2B5EF4-FFF2-40B4-BE49-F238E27FC236}">
                <a16:creationId xmlns:a16="http://schemas.microsoft.com/office/drawing/2014/main" id="{B2036D0D-B00D-4892-B69A-F5610E3E454C}"/>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259286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Benchmarking</a:t>
            </a:r>
          </a:p>
        </p:txBody>
      </p:sp>
      <p:pic>
        <p:nvPicPr>
          <p:cNvPr id="9" name="Content Placeholder 8" descr="A picture containing table&#10;&#10;Description automatically generated">
            <a:extLst>
              <a:ext uri="{FF2B5EF4-FFF2-40B4-BE49-F238E27FC236}">
                <a16:creationId xmlns:a16="http://schemas.microsoft.com/office/drawing/2014/main" id="{EE5A0F30-6964-4D6B-BD6F-07CA45BF721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19971" y="1844582"/>
            <a:ext cx="8478224" cy="4173895"/>
          </a:xfrm>
        </p:spPr>
      </p:pic>
      <p:pic>
        <p:nvPicPr>
          <p:cNvPr id="11" name="Picture 10" descr="Chart, scatter chart&#10;&#10;Description automatically generated">
            <a:extLst>
              <a:ext uri="{FF2B5EF4-FFF2-40B4-BE49-F238E27FC236}">
                <a16:creationId xmlns:a16="http://schemas.microsoft.com/office/drawing/2014/main" id="{5CE13212-5325-4598-8ECB-9BF5BAF42C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6623" y="2122878"/>
            <a:ext cx="8478222" cy="4173894"/>
          </a:xfrm>
          <a:prstGeom prst="rect">
            <a:avLst/>
          </a:prstGeom>
        </p:spPr>
      </p:pic>
      <p:sp>
        <p:nvSpPr>
          <p:cNvPr id="15" name="TextBox 14">
            <a:extLst>
              <a:ext uri="{FF2B5EF4-FFF2-40B4-BE49-F238E27FC236}">
                <a16:creationId xmlns:a16="http://schemas.microsoft.com/office/drawing/2014/main" id="{EBD44D24-F74A-4D25-A3CA-DD854664A85A}"/>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144033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4FF0115-2787-4518-85A3-9F3A891C9F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8705" y="1483611"/>
            <a:ext cx="8769626" cy="5396693"/>
          </a:xfrm>
          <a:prstGeom prst="rect">
            <a:avLst/>
          </a:prstGeom>
        </p:spPr>
      </p:pic>
      <p:sp>
        <p:nvSpPr>
          <p:cNvPr id="2" name="Title 1"/>
          <p:cNvSpPr>
            <a:spLocks noGrp="1"/>
          </p:cNvSpPr>
          <p:nvPr>
            <p:ph type="title"/>
          </p:nvPr>
        </p:nvSpPr>
        <p:spPr/>
        <p:txBody>
          <a:bodyPr/>
          <a:lstStyle/>
          <a:p>
            <a:r>
              <a:rPr lang="en-US" dirty="0"/>
              <a:t>Variable Importance Plot</a:t>
            </a:r>
          </a:p>
        </p:txBody>
      </p:sp>
      <p:sp>
        <p:nvSpPr>
          <p:cNvPr id="7" name="TextBox 6">
            <a:extLst>
              <a:ext uri="{FF2B5EF4-FFF2-40B4-BE49-F238E27FC236}">
                <a16:creationId xmlns:a16="http://schemas.microsoft.com/office/drawing/2014/main" id="{08AF0BAB-7450-456A-AA2E-C3983F8087DF}"/>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2421736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r>
              <a:rPr lang="en-US" sz="4000" b="1" dirty="0">
                <a:latin typeface="Century Gothic" panose="020B0502020202020204" pitchFamily="34" charset="0"/>
                <a:cs typeface="Arial" panose="020B0604020202020204" pitchFamily="34" charset="0"/>
              </a:rPr>
              <a:t>Takeaway</a:t>
            </a:r>
          </a:p>
        </p:txBody>
      </p:sp>
      <p:sp>
        <p:nvSpPr>
          <p:cNvPr id="5" name="Rectangle 4"/>
          <p:cNvSpPr/>
          <p:nvPr/>
        </p:nvSpPr>
        <p:spPr>
          <a:xfrm>
            <a:off x="1056289" y="4800062"/>
            <a:ext cx="10594428" cy="1015663"/>
          </a:xfrm>
          <a:prstGeom prst="rect">
            <a:avLst/>
          </a:prstGeom>
        </p:spPr>
        <p:txBody>
          <a:bodyPr wrap="square">
            <a:spAutoFit/>
          </a:bodyPr>
          <a:lstStyle/>
          <a:p>
            <a:pPr marL="342900" indent="-342900">
              <a:buFont typeface="Arial" panose="020B0604020202020204" pitchFamily="34" charset="0"/>
              <a:buChar char="•"/>
            </a:pPr>
            <a:r>
              <a:rPr lang="en-US" sz="2000" i="1" dirty="0">
                <a:latin typeface="Century Gothic" panose="020B0502020202020204" pitchFamily="34" charset="0"/>
                <a:cs typeface="Arial" panose="020B0604020202020204" pitchFamily="34" charset="0"/>
              </a:rPr>
              <a:t>Incremental basin modeling provides an easy way to include network information in statistical models.</a:t>
            </a:r>
          </a:p>
          <a:p>
            <a:pPr marL="342900" indent="-342900">
              <a:buFont typeface="Arial" panose="020B0604020202020204" pitchFamily="34" charset="0"/>
              <a:buChar char="•"/>
            </a:pPr>
            <a:r>
              <a:rPr lang="en-US" sz="2000" i="1" dirty="0">
                <a:latin typeface="Century Gothic" panose="020B0502020202020204" pitchFamily="34" charset="0"/>
                <a:cs typeface="Arial" panose="020B0604020202020204" pitchFamily="34" charset="0"/>
              </a:rPr>
              <a:t>The NN can learn a whole lot from a few parameters.</a:t>
            </a:r>
          </a:p>
        </p:txBody>
      </p:sp>
      <p:sp>
        <p:nvSpPr>
          <p:cNvPr id="4" name="Rectangle 3"/>
          <p:cNvSpPr/>
          <p:nvPr/>
        </p:nvSpPr>
        <p:spPr>
          <a:xfrm>
            <a:off x="0" y="6447692"/>
            <a:ext cx="1056289" cy="410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Bullseye">
            <a:extLst>
              <a:ext uri="{FF2B5EF4-FFF2-40B4-BE49-F238E27FC236}">
                <a16:creationId xmlns:a16="http://schemas.microsoft.com/office/drawing/2014/main" id="{52C7AC20-698E-4405-B4FF-B839CF4E27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4960" y="354495"/>
            <a:ext cx="2325757" cy="2325757"/>
          </a:xfrm>
          <a:prstGeom prst="rect">
            <a:avLst/>
          </a:prstGeom>
        </p:spPr>
      </p:pic>
    </p:spTree>
    <p:extLst>
      <p:ext uri="{BB962C8B-B14F-4D97-AF65-F5344CB8AC3E}">
        <p14:creationId xmlns:p14="http://schemas.microsoft.com/office/powerpoint/2010/main" val="915361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br>
              <a:rPr lang="en-US" sz="4000" b="1" dirty="0">
                <a:latin typeface="Century Gothic" panose="020B0502020202020204" pitchFamily="34" charset="0"/>
                <a:cs typeface="Arial" panose="020B0604020202020204" pitchFamily="34" charset="0"/>
              </a:rPr>
            </a:br>
            <a:r>
              <a:rPr lang="en-US" sz="4000" b="1" dirty="0">
                <a:latin typeface="Century Gothic" panose="020B0502020202020204" pitchFamily="34" charset="0"/>
                <a:cs typeface="Arial" panose="020B0604020202020204" pitchFamily="34" charset="0"/>
              </a:rPr>
              <a:t>New Loss Functions</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07757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Helvetica" panose="020B0604020202020204" pitchFamily="34" charset="0"/>
              </a:rPr>
              <a:t>Presentation</a:t>
            </a:r>
            <a:r>
              <a:rPr lang="en-US" b="1" dirty="0">
                <a:cs typeface="Helvetica" panose="020B0604020202020204" pitchFamily="34" charset="0"/>
              </a:rPr>
              <a:t> Outline</a:t>
            </a:r>
            <a:endParaRPr lang="en-US" b="1" dirty="0"/>
          </a:p>
        </p:txBody>
      </p:sp>
      <p:sp>
        <p:nvSpPr>
          <p:cNvPr id="3" name="Content Placeholder 2"/>
          <p:cNvSpPr>
            <a:spLocks noGrp="1"/>
          </p:cNvSpPr>
          <p:nvPr>
            <p:ph idx="1"/>
          </p:nvPr>
        </p:nvSpPr>
        <p:spPr>
          <a:xfrm>
            <a:off x="899886" y="1825625"/>
            <a:ext cx="10889640" cy="4712666"/>
          </a:xfrm>
        </p:spPr>
        <p:txBody>
          <a:bodyPr/>
          <a:lstStyle/>
          <a:p>
            <a:r>
              <a:rPr lang="en-US" dirty="0"/>
              <a:t>Statistics </a:t>
            </a:r>
            <a:r>
              <a:rPr lang="en-US" b="1" dirty="0"/>
              <a:t>knowledge map</a:t>
            </a:r>
          </a:p>
          <a:p>
            <a:r>
              <a:rPr lang="en-US" dirty="0"/>
              <a:t>Some statistical learning methods</a:t>
            </a:r>
          </a:p>
          <a:p>
            <a:pPr lvl="1"/>
            <a:r>
              <a:rPr lang="en-US" strike="sngStrike" dirty="0"/>
              <a:t>Linear Regression Models (LM)</a:t>
            </a:r>
          </a:p>
          <a:p>
            <a:pPr lvl="1"/>
            <a:r>
              <a:rPr lang="en-US" strike="sngStrike" dirty="0"/>
              <a:t>Generalized Linear Regression Models (GLM)</a:t>
            </a:r>
          </a:p>
          <a:p>
            <a:pPr lvl="1"/>
            <a:r>
              <a:rPr lang="en-US" strike="sngStrike" dirty="0"/>
              <a:t>Random Forests (RF)</a:t>
            </a:r>
          </a:p>
          <a:p>
            <a:pPr lvl="1"/>
            <a:r>
              <a:rPr lang="en-US" b="1" dirty="0"/>
              <a:t>Neural Networks (NN)</a:t>
            </a:r>
          </a:p>
          <a:p>
            <a:r>
              <a:rPr lang="en-US" dirty="0"/>
              <a:t>Data </a:t>
            </a:r>
            <a:r>
              <a:rPr lang="en-US" b="1" dirty="0"/>
              <a:t>Transformations</a:t>
            </a:r>
          </a:p>
          <a:p>
            <a:r>
              <a:rPr lang="en-US" b="1" dirty="0"/>
              <a:t>Loss</a:t>
            </a:r>
            <a:r>
              <a:rPr lang="en-US" dirty="0"/>
              <a:t> functions for optimization</a:t>
            </a:r>
          </a:p>
          <a:p>
            <a:r>
              <a:rPr lang="en-US" b="1" dirty="0"/>
              <a:t>Resampling</a:t>
            </a:r>
            <a:r>
              <a:rPr lang="en-US" dirty="0"/>
              <a:t> for test set error approximation</a:t>
            </a:r>
          </a:p>
          <a:p>
            <a:r>
              <a:rPr lang="en-US" dirty="0"/>
              <a:t>Let’s break it-with </a:t>
            </a:r>
            <a:r>
              <a:rPr lang="en-US" b="1" dirty="0"/>
              <a:t>climate change </a:t>
            </a:r>
          </a:p>
          <a:p>
            <a:endParaRPr lang="en-US" dirty="0"/>
          </a:p>
          <a:p>
            <a:endParaRPr lang="en-US" dirty="0"/>
          </a:p>
        </p:txBody>
      </p:sp>
      <p:grpSp>
        <p:nvGrpSpPr>
          <p:cNvPr id="4" name="Group 3">
            <a:extLst>
              <a:ext uri="{FF2B5EF4-FFF2-40B4-BE49-F238E27FC236}">
                <a16:creationId xmlns:a16="http://schemas.microsoft.com/office/drawing/2014/main" id="{99380609-D741-4D5B-A9E5-395A5CC7E001}"/>
              </a:ext>
            </a:extLst>
          </p:cNvPr>
          <p:cNvGrpSpPr/>
          <p:nvPr/>
        </p:nvGrpSpPr>
        <p:grpSpPr>
          <a:xfrm>
            <a:off x="8920358" y="1434678"/>
            <a:ext cx="2869168" cy="5063086"/>
            <a:chOff x="7172095" y="923244"/>
            <a:chExt cx="2869168" cy="5063086"/>
          </a:xfrm>
        </p:grpSpPr>
        <p:grpSp>
          <p:nvGrpSpPr>
            <p:cNvPr id="5" name="Group 4">
              <a:extLst>
                <a:ext uri="{FF2B5EF4-FFF2-40B4-BE49-F238E27FC236}">
                  <a16:creationId xmlns:a16="http://schemas.microsoft.com/office/drawing/2014/main" id="{FCFB3356-ADAF-41E1-9A02-EC13B29FDE89}"/>
                </a:ext>
              </a:extLst>
            </p:cNvPr>
            <p:cNvGrpSpPr/>
            <p:nvPr/>
          </p:nvGrpSpPr>
          <p:grpSpPr>
            <a:xfrm>
              <a:off x="7172095" y="923244"/>
              <a:ext cx="2869168" cy="4693754"/>
              <a:chOff x="4122645" y="1810955"/>
              <a:chExt cx="2869168" cy="4693754"/>
            </a:xfrm>
          </p:grpSpPr>
          <p:grpSp>
            <p:nvGrpSpPr>
              <p:cNvPr id="7" name="Group 6">
                <a:extLst>
                  <a:ext uri="{FF2B5EF4-FFF2-40B4-BE49-F238E27FC236}">
                    <a16:creationId xmlns:a16="http://schemas.microsoft.com/office/drawing/2014/main" id="{2E993ECD-1407-4853-9D2D-ADD7E3C233CF}"/>
                  </a:ext>
                </a:extLst>
              </p:cNvPr>
              <p:cNvGrpSpPr/>
              <p:nvPr/>
            </p:nvGrpSpPr>
            <p:grpSpPr>
              <a:xfrm>
                <a:off x="4122645" y="1810955"/>
                <a:ext cx="2869168" cy="4477792"/>
                <a:chOff x="3152491" y="1810955"/>
                <a:chExt cx="2201982" cy="4477792"/>
              </a:xfrm>
            </p:grpSpPr>
            <p:sp>
              <p:nvSpPr>
                <p:cNvPr id="10" name="Rectangle 9">
                  <a:extLst>
                    <a:ext uri="{FF2B5EF4-FFF2-40B4-BE49-F238E27FC236}">
                      <a16:creationId xmlns:a16="http://schemas.microsoft.com/office/drawing/2014/main" id="{7979FC71-62EB-4696-8D1E-88649A0CB690}"/>
                    </a:ext>
                  </a:extLst>
                </p:cNvPr>
                <p:cNvSpPr/>
                <p:nvPr/>
              </p:nvSpPr>
              <p:spPr>
                <a:xfrm>
                  <a:off x="3152491" y="1810955"/>
                  <a:ext cx="2194560" cy="731520"/>
                </a:xfrm>
                <a:prstGeom prst="rect">
                  <a:avLst/>
                </a:prstGeom>
                <a:solidFill>
                  <a:schemeClr val="bg1"/>
                </a:solidFill>
                <a:ln w="28575">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entury Gothic" panose="020B0502020202020204" pitchFamily="34" charset="0"/>
                      <a:cs typeface="Arial" panose="020B0604020202020204" pitchFamily="34" charset="0"/>
                    </a:rPr>
                    <a:t>Data</a:t>
                  </a:r>
                </a:p>
              </p:txBody>
            </p:sp>
            <p:sp>
              <p:nvSpPr>
                <p:cNvPr id="11" name="Rectangle 10">
                  <a:extLst>
                    <a:ext uri="{FF2B5EF4-FFF2-40B4-BE49-F238E27FC236}">
                      <a16:creationId xmlns:a16="http://schemas.microsoft.com/office/drawing/2014/main" id="{CDA39889-A0FF-44AB-B96D-DB98416D4060}"/>
                    </a:ext>
                  </a:extLst>
                </p:cNvPr>
                <p:cNvSpPr/>
                <p:nvPr/>
              </p:nvSpPr>
              <p:spPr>
                <a:xfrm>
                  <a:off x="3159913" y="2749822"/>
                  <a:ext cx="2194560" cy="73152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entury Gothic" panose="020B0502020202020204" pitchFamily="34" charset="0"/>
                      <a:cs typeface="Arial" panose="020B0604020202020204" pitchFamily="34" charset="0"/>
                    </a:rPr>
                    <a:t>Model Selection</a:t>
                  </a:r>
                </a:p>
              </p:txBody>
            </p:sp>
            <p:sp>
              <p:nvSpPr>
                <p:cNvPr id="12" name="Rectangle 11">
                  <a:extLst>
                    <a:ext uri="{FF2B5EF4-FFF2-40B4-BE49-F238E27FC236}">
                      <a16:creationId xmlns:a16="http://schemas.microsoft.com/office/drawing/2014/main" id="{96B4188F-FA6E-4CDC-86FC-281119EFEC7B}"/>
                    </a:ext>
                  </a:extLst>
                </p:cNvPr>
                <p:cNvSpPr/>
                <p:nvPr/>
              </p:nvSpPr>
              <p:spPr>
                <a:xfrm>
                  <a:off x="3159913" y="3686176"/>
                  <a:ext cx="2194560" cy="731520"/>
                </a:xfrm>
                <a:prstGeom prst="rect">
                  <a:avLst/>
                </a:prstGeom>
                <a:solidFill>
                  <a:schemeClr val="bg1"/>
                </a:solidFill>
                <a:ln w="28575">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entury Gothic" panose="020B0502020202020204" pitchFamily="34" charset="0"/>
                      <a:cs typeface="Arial" panose="020B0604020202020204" pitchFamily="34" charset="0"/>
                    </a:rPr>
                    <a:t>Loss Function</a:t>
                  </a:r>
                </a:p>
              </p:txBody>
            </p:sp>
            <p:sp>
              <p:nvSpPr>
                <p:cNvPr id="13" name="Rectangle 12">
                  <a:extLst>
                    <a:ext uri="{FF2B5EF4-FFF2-40B4-BE49-F238E27FC236}">
                      <a16:creationId xmlns:a16="http://schemas.microsoft.com/office/drawing/2014/main" id="{78F4F1CD-A977-4335-B79B-7C79B567AF61}"/>
                    </a:ext>
                  </a:extLst>
                </p:cNvPr>
                <p:cNvSpPr/>
                <p:nvPr/>
              </p:nvSpPr>
              <p:spPr>
                <a:xfrm>
                  <a:off x="3159913" y="4622530"/>
                  <a:ext cx="2194560" cy="731520"/>
                </a:xfrm>
                <a:prstGeom prst="rect">
                  <a:avLst/>
                </a:prstGeom>
                <a:solidFill>
                  <a:schemeClr val="bg1"/>
                </a:solidFill>
                <a:ln w="28575">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entury Gothic" panose="020B0502020202020204" pitchFamily="34" charset="0"/>
                      <a:cs typeface="Arial" panose="020B0604020202020204" pitchFamily="34" charset="0"/>
                    </a:rPr>
                    <a:t>Optimization &amp; Tuning/Testing</a:t>
                  </a:r>
                </a:p>
              </p:txBody>
            </p:sp>
            <p:cxnSp>
              <p:nvCxnSpPr>
                <p:cNvPr id="14" name="Straight Arrow Connector 13">
                  <a:extLst>
                    <a:ext uri="{FF2B5EF4-FFF2-40B4-BE49-F238E27FC236}">
                      <a16:creationId xmlns:a16="http://schemas.microsoft.com/office/drawing/2014/main" id="{CBC40B2D-4BE1-4090-B672-3EBE843983BE}"/>
                    </a:ext>
                  </a:extLst>
                </p:cNvPr>
                <p:cNvCxnSpPr>
                  <a:stCxn id="10" idx="2"/>
                  <a:endCxn id="11" idx="0"/>
                </p:cNvCxnSpPr>
                <p:nvPr/>
              </p:nvCxnSpPr>
              <p:spPr>
                <a:xfrm>
                  <a:off x="4249771" y="2542475"/>
                  <a:ext cx="7422" cy="207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7418BBD-D0EF-4ECB-93CE-476464381296}"/>
                    </a:ext>
                  </a:extLst>
                </p:cNvPr>
                <p:cNvSpPr/>
                <p:nvPr/>
              </p:nvSpPr>
              <p:spPr>
                <a:xfrm>
                  <a:off x="3159913" y="5557227"/>
                  <a:ext cx="2194560" cy="731520"/>
                </a:xfrm>
                <a:prstGeom prst="rect">
                  <a:avLst/>
                </a:prstGeom>
                <a:solidFill>
                  <a:schemeClr val="bg1"/>
                </a:solidFill>
                <a:ln w="28575">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entury Gothic" panose="020B0502020202020204" pitchFamily="34" charset="0"/>
                      <a:cs typeface="Arial" panose="020B0604020202020204" pitchFamily="34" charset="0"/>
                    </a:rPr>
                    <a:t>Results &amp; Benchmarking</a:t>
                  </a:r>
                </a:p>
              </p:txBody>
            </p:sp>
            <p:cxnSp>
              <p:nvCxnSpPr>
                <p:cNvPr id="16" name="Straight Arrow Connector 15">
                  <a:extLst>
                    <a:ext uri="{FF2B5EF4-FFF2-40B4-BE49-F238E27FC236}">
                      <a16:creationId xmlns:a16="http://schemas.microsoft.com/office/drawing/2014/main" id="{4D7DD6EB-1115-4AFF-9737-9ACDEF7ECAF1}"/>
                    </a:ext>
                  </a:extLst>
                </p:cNvPr>
                <p:cNvCxnSpPr/>
                <p:nvPr/>
              </p:nvCxnSpPr>
              <p:spPr>
                <a:xfrm>
                  <a:off x="4253482" y="3486400"/>
                  <a:ext cx="7422" cy="207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60C80C7-87A0-400D-A0E8-B6E33E085567}"/>
                    </a:ext>
                  </a:extLst>
                </p:cNvPr>
                <p:cNvCxnSpPr/>
                <p:nvPr/>
              </p:nvCxnSpPr>
              <p:spPr>
                <a:xfrm>
                  <a:off x="4246060" y="4412114"/>
                  <a:ext cx="7422" cy="207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EFCF31B-4B81-4B03-8F15-EAE4D0DB1268}"/>
                    </a:ext>
                  </a:extLst>
                </p:cNvPr>
                <p:cNvCxnSpPr/>
                <p:nvPr/>
              </p:nvCxnSpPr>
              <p:spPr>
                <a:xfrm>
                  <a:off x="4253482" y="5351965"/>
                  <a:ext cx="7422" cy="207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2F3E7ED1-FD32-4655-9163-C240D3E3C8BD}"/>
                  </a:ext>
                </a:extLst>
              </p:cNvPr>
              <p:cNvSpPr/>
              <p:nvPr/>
            </p:nvSpPr>
            <p:spPr>
              <a:xfrm>
                <a:off x="4133777" y="2755580"/>
                <a:ext cx="2858035" cy="731520"/>
              </a:xfrm>
              <a:prstGeom prst="rect">
                <a:avLst/>
              </a:prstGeom>
              <a:solidFill>
                <a:schemeClr val="bg1"/>
              </a:solidFill>
              <a:ln w="28575">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entury Gothic" panose="020B0502020202020204" pitchFamily="34" charset="0"/>
                    <a:cs typeface="Arial" panose="020B0604020202020204" pitchFamily="34" charset="0"/>
                  </a:rPr>
                  <a:t>Model Selection</a:t>
                </a:r>
              </a:p>
            </p:txBody>
          </p:sp>
          <p:cxnSp>
            <p:nvCxnSpPr>
              <p:cNvPr id="9" name="Straight Arrow Connector 8">
                <a:extLst>
                  <a:ext uri="{FF2B5EF4-FFF2-40B4-BE49-F238E27FC236}">
                    <a16:creationId xmlns:a16="http://schemas.microsoft.com/office/drawing/2014/main" id="{BC60CF3B-CB87-4025-9AD9-7C9AF984C56E}"/>
                  </a:ext>
                </a:extLst>
              </p:cNvPr>
              <p:cNvCxnSpPr/>
              <p:nvPr/>
            </p:nvCxnSpPr>
            <p:spPr>
              <a:xfrm>
                <a:off x="5566900" y="6288747"/>
                <a:ext cx="0" cy="21596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05020E3-0EE1-4638-A0AF-33AB8CB52BB7}"/>
                </a:ext>
              </a:extLst>
            </p:cNvPr>
            <p:cNvSpPr txBox="1"/>
            <p:nvPr/>
          </p:nvSpPr>
          <p:spPr>
            <a:xfrm>
              <a:off x="8351538" y="5616998"/>
              <a:ext cx="1340533" cy="369332"/>
            </a:xfrm>
            <a:prstGeom prst="rect">
              <a:avLst/>
            </a:prstGeom>
            <a:noFill/>
          </p:spPr>
          <p:txBody>
            <a:bodyPr wrap="square" rtlCol="0">
              <a:spAutoFit/>
            </a:bodyPr>
            <a:lstStyle/>
            <a:p>
              <a:r>
                <a:rPr lang="en-US" dirty="0">
                  <a:latin typeface="Century Gothic" panose="020B0502020202020204" pitchFamily="34" charset="0"/>
                </a:rPr>
                <a:t>etc.</a:t>
              </a:r>
            </a:p>
          </p:txBody>
        </p:sp>
      </p:grpSp>
    </p:spTree>
    <p:extLst>
      <p:ext uri="{BB962C8B-B14F-4D97-AF65-F5344CB8AC3E}">
        <p14:creationId xmlns:p14="http://schemas.microsoft.com/office/powerpoint/2010/main" val="210413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Terms</a:t>
            </a:r>
          </a:p>
        </p:txBody>
      </p:sp>
      <p:sp>
        <p:nvSpPr>
          <p:cNvPr id="3" name="Content Placeholder 2"/>
          <p:cNvSpPr>
            <a:spLocks noGrp="1"/>
          </p:cNvSpPr>
          <p:nvPr>
            <p:ph idx="1"/>
          </p:nvPr>
        </p:nvSpPr>
        <p:spPr>
          <a:xfrm>
            <a:off x="2554665" y="1825625"/>
            <a:ext cx="9225856" cy="4786154"/>
          </a:xfrm>
        </p:spPr>
        <p:txBody>
          <a:bodyPr/>
          <a:lstStyle/>
          <a:p>
            <a:r>
              <a:rPr lang="en-US" dirty="0"/>
              <a:t>Loss</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t> distance between observed and predicted</a:t>
            </a:r>
          </a:p>
          <a:p>
            <a:endParaRPr lang="en-US" dirty="0"/>
          </a:p>
          <a:p>
            <a:pPr marL="0" indent="0">
              <a:buNone/>
            </a:pPr>
            <a:endParaRPr lang="en-US" dirty="0"/>
          </a:p>
          <a:p>
            <a:r>
              <a:rPr lang="en-US" dirty="0"/>
              <a:t>Risk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t> expectation of the losses</a:t>
            </a:r>
          </a:p>
          <a:p>
            <a:pPr lvl="1"/>
            <a:r>
              <a:rPr lang="en-US" dirty="0"/>
              <a:t>Expectation=aggregate (or average) over all the points</a:t>
            </a:r>
          </a:p>
          <a:p>
            <a:pPr lvl="1"/>
            <a:r>
              <a:rPr lang="en-US" dirty="0"/>
              <a:t>Commonly called loss too</a:t>
            </a:r>
          </a:p>
          <a:p>
            <a:pPr marL="475476" lvl="1" indent="0">
              <a:buNone/>
            </a:pPr>
            <a:endParaRPr lang="en-US" dirty="0"/>
          </a:p>
          <a:p>
            <a:pPr marL="475476" lvl="1" indent="0">
              <a:buNone/>
            </a:pPr>
            <a:endParaRPr lang="en-US" dirty="0"/>
          </a:p>
          <a:p>
            <a:r>
              <a:rPr lang="en-US" dirty="0"/>
              <a:t>Regret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t> difference between the consequences of a suboptimal decision and the optimal decision</a:t>
            </a:r>
          </a:p>
          <a:p>
            <a:r>
              <a:rPr lang="en-US" dirty="0"/>
              <a:t>Risk minimization framework</a:t>
            </a:r>
          </a:p>
          <a:p>
            <a:endParaRPr lang="en-US" dirty="0"/>
          </a:p>
          <a:p>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6129" t="15567" r="2401" b="13573"/>
          <a:stretch/>
        </p:blipFill>
        <p:spPr>
          <a:xfrm>
            <a:off x="8067167" y="5655800"/>
            <a:ext cx="3713354" cy="766564"/>
          </a:xfrm>
          <a:prstGeom prst="rect">
            <a:avLst/>
          </a:prstGeom>
          <a:ln>
            <a:noFill/>
          </a:ln>
        </p:spPr>
      </p:pic>
      <p:pic>
        <p:nvPicPr>
          <p:cNvPr id="9" name="Picture 8"/>
          <p:cNvPicPr>
            <a:picLocks noChangeAspect="1"/>
          </p:cNvPicPr>
          <p:nvPr/>
        </p:nvPicPr>
        <p:blipFill rotWithShape="1">
          <a:blip r:embed="rId4"/>
          <a:srcRect b="6535"/>
          <a:stretch/>
        </p:blipFill>
        <p:spPr>
          <a:xfrm>
            <a:off x="4548130" y="4157858"/>
            <a:ext cx="5795009" cy="850077"/>
          </a:xfrm>
          <a:prstGeom prst="rect">
            <a:avLst/>
          </a:prstGeom>
        </p:spPr>
      </p:pic>
      <p:grpSp>
        <p:nvGrpSpPr>
          <p:cNvPr id="11" name="Group 10"/>
          <p:cNvGrpSpPr/>
          <p:nvPr/>
        </p:nvGrpSpPr>
        <p:grpSpPr>
          <a:xfrm>
            <a:off x="3844613" y="2426157"/>
            <a:ext cx="2829786" cy="533166"/>
            <a:chOff x="3416349" y="2289179"/>
            <a:chExt cx="2829786" cy="533166"/>
          </a:xfrm>
        </p:grpSpPr>
        <p:pic>
          <p:nvPicPr>
            <p:cNvPr id="4" name="Picture 3"/>
            <p:cNvPicPr>
              <a:picLocks noChangeAspect="1"/>
            </p:cNvPicPr>
            <p:nvPr/>
          </p:nvPicPr>
          <p:blipFill rotWithShape="1">
            <a:blip r:embed="rId5"/>
            <a:srcRect r="65279"/>
            <a:stretch/>
          </p:blipFill>
          <p:spPr>
            <a:xfrm>
              <a:off x="3416349" y="2291538"/>
              <a:ext cx="1595803" cy="530807"/>
            </a:xfrm>
            <a:prstGeom prst="rect">
              <a:avLst/>
            </a:prstGeom>
          </p:spPr>
        </p:pic>
        <p:pic>
          <p:nvPicPr>
            <p:cNvPr id="10" name="Picture 9"/>
            <p:cNvPicPr>
              <a:picLocks noChangeAspect="1"/>
            </p:cNvPicPr>
            <p:nvPr/>
          </p:nvPicPr>
          <p:blipFill rotWithShape="1">
            <a:blip r:embed="rId5"/>
            <a:srcRect l="69037"/>
            <a:stretch/>
          </p:blipFill>
          <p:spPr>
            <a:xfrm>
              <a:off x="4823067" y="2289179"/>
              <a:ext cx="1423068" cy="530807"/>
            </a:xfrm>
            <a:prstGeom prst="rect">
              <a:avLst/>
            </a:prstGeom>
          </p:spPr>
        </p:pic>
      </p:grpSp>
      <p:grpSp>
        <p:nvGrpSpPr>
          <p:cNvPr id="13" name="Group 12"/>
          <p:cNvGrpSpPr/>
          <p:nvPr/>
        </p:nvGrpSpPr>
        <p:grpSpPr>
          <a:xfrm>
            <a:off x="7245857" y="2351654"/>
            <a:ext cx="3268640" cy="679812"/>
            <a:chOff x="6605901" y="2224694"/>
            <a:chExt cx="3351616" cy="659775"/>
          </a:xfrm>
        </p:grpSpPr>
        <p:pic>
          <p:nvPicPr>
            <p:cNvPr id="8" name="Picture 7"/>
            <p:cNvPicPr>
              <a:picLocks noChangeAspect="1"/>
            </p:cNvPicPr>
            <p:nvPr/>
          </p:nvPicPr>
          <p:blipFill rotWithShape="1">
            <a:blip r:embed="rId6"/>
            <a:srcRect r="66991"/>
            <a:stretch/>
          </p:blipFill>
          <p:spPr>
            <a:xfrm>
              <a:off x="6605901" y="2224694"/>
              <a:ext cx="1732188" cy="659775"/>
            </a:xfrm>
            <a:prstGeom prst="rect">
              <a:avLst/>
            </a:prstGeom>
          </p:spPr>
        </p:pic>
        <p:pic>
          <p:nvPicPr>
            <p:cNvPr id="12" name="Picture 11"/>
            <p:cNvPicPr>
              <a:picLocks noChangeAspect="1"/>
            </p:cNvPicPr>
            <p:nvPr/>
          </p:nvPicPr>
          <p:blipFill rotWithShape="1">
            <a:blip r:embed="rId6"/>
            <a:srcRect l="65013"/>
            <a:stretch/>
          </p:blipFill>
          <p:spPr>
            <a:xfrm>
              <a:off x="8121512" y="2224694"/>
              <a:ext cx="1836005" cy="659775"/>
            </a:xfrm>
            <a:prstGeom prst="rect">
              <a:avLst/>
            </a:prstGeom>
          </p:spPr>
        </p:pic>
      </p:grpSp>
      <p:sp>
        <p:nvSpPr>
          <p:cNvPr id="5" name="TextBox 4">
            <a:extLst>
              <a:ext uri="{FF2B5EF4-FFF2-40B4-BE49-F238E27FC236}">
                <a16:creationId xmlns:a16="http://schemas.microsoft.com/office/drawing/2014/main" id="{7E1049E1-D49D-4DFA-8ABE-3A99E770F3BE}"/>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138480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49937"/>
          <a:stretch/>
        </p:blipFill>
        <p:spPr>
          <a:xfrm>
            <a:off x="4623239" y="1825625"/>
            <a:ext cx="6829422" cy="3410404"/>
          </a:xfrm>
          <a:prstGeom prst="rect">
            <a:avLst/>
          </a:prstGeom>
          <a:ln>
            <a:noFill/>
          </a:ln>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49846"/>
          <a:stretch/>
        </p:blipFill>
        <p:spPr>
          <a:xfrm>
            <a:off x="4081424" y="2479841"/>
            <a:ext cx="6829422" cy="3404234"/>
          </a:xfrm>
          <a:prstGeom prst="rect">
            <a:avLst/>
          </a:prstGeom>
          <a:ln>
            <a:noFill/>
          </a:ln>
        </p:spPr>
      </p:pic>
      <p:sp>
        <p:nvSpPr>
          <p:cNvPr id="2" name="Title 1"/>
          <p:cNvSpPr>
            <a:spLocks noGrp="1"/>
          </p:cNvSpPr>
          <p:nvPr>
            <p:ph type="title"/>
          </p:nvPr>
        </p:nvSpPr>
        <p:spPr/>
        <p:txBody>
          <a:bodyPr/>
          <a:lstStyle/>
          <a:p>
            <a:r>
              <a:rPr lang="en-US" dirty="0"/>
              <a:t>Typical Loss Functions in Statistical Learning</a:t>
            </a:r>
          </a:p>
        </p:txBody>
      </p:sp>
      <p:sp>
        <p:nvSpPr>
          <p:cNvPr id="3" name="Content Placeholder 2"/>
          <p:cNvSpPr>
            <a:spLocks noGrp="1"/>
          </p:cNvSpPr>
          <p:nvPr>
            <p:ph idx="1"/>
          </p:nvPr>
        </p:nvSpPr>
        <p:spPr>
          <a:xfrm>
            <a:off x="2554664" y="1825625"/>
            <a:ext cx="1275521" cy="4712666"/>
          </a:xfrm>
        </p:spPr>
        <p:txBody>
          <a:bodyPr/>
          <a:lstStyle/>
          <a:p>
            <a:r>
              <a:rPr lang="en-US" dirty="0"/>
              <a:t>L</a:t>
            </a:r>
            <a:r>
              <a:rPr lang="en-US" baseline="-25000" dirty="0"/>
              <a:t>2</a:t>
            </a:r>
          </a:p>
          <a:p>
            <a:r>
              <a:rPr lang="en-US" dirty="0"/>
              <a:t>L</a:t>
            </a:r>
            <a:r>
              <a:rPr lang="en-US" baseline="-25000" dirty="0"/>
              <a:t>1</a:t>
            </a:r>
            <a:r>
              <a:rPr lang="en-US" dirty="0"/>
              <a:t> </a:t>
            </a:r>
          </a:p>
          <a:p>
            <a:r>
              <a:rPr lang="en-US" dirty="0"/>
              <a:t>LINEX</a:t>
            </a:r>
          </a:p>
        </p:txBody>
      </p:sp>
      <p:pic>
        <p:nvPicPr>
          <p:cNvPr id="7" name="Picture 6"/>
          <p:cNvPicPr>
            <a:picLocks noChangeAspect="1"/>
          </p:cNvPicPr>
          <p:nvPr/>
        </p:nvPicPr>
        <p:blipFill rotWithShape="1">
          <a:blip r:embed="rId4"/>
          <a:srcRect l="-170" r="1"/>
          <a:stretch/>
        </p:blipFill>
        <p:spPr>
          <a:xfrm>
            <a:off x="4081423" y="5937702"/>
            <a:ext cx="6829423" cy="486058"/>
          </a:xfrm>
          <a:prstGeom prst="rect">
            <a:avLst/>
          </a:prstGeom>
          <a:ln>
            <a:noFill/>
          </a:ln>
        </p:spPr>
      </p:pic>
      <p:sp>
        <p:nvSpPr>
          <p:cNvPr id="4" name="TextBox 3">
            <a:extLst>
              <a:ext uri="{FF2B5EF4-FFF2-40B4-BE49-F238E27FC236}">
                <a16:creationId xmlns:a16="http://schemas.microsoft.com/office/drawing/2014/main" id="{1FA22F1C-2E26-42BC-A991-B0E23583C867}"/>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65604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bwMode="auto">
          <a:xfrm>
            <a:off x="2554665" y="1825625"/>
            <a:ext cx="9225856" cy="4712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t" anchorCtr="0" compatLnSpc="1">
            <a:prstTxWarp prst="textNoShape">
              <a:avLst/>
            </a:prstTxWarp>
          </a:bodyPr>
          <a:lstStyle>
            <a:lvl1pPr marL="237738" indent="-237738" algn="l" rtl="0" eaLnBrk="0" fontAlgn="base" hangingPunct="0">
              <a:lnSpc>
                <a:spcPct val="90000"/>
              </a:lnSpc>
              <a:spcBef>
                <a:spcPts val="1040"/>
              </a:spcBef>
              <a:spcAft>
                <a:spcPct val="0"/>
              </a:spcAft>
              <a:buFont typeface="Arial" charset="0"/>
              <a:buChar char="•"/>
              <a:defRPr sz="2200" kern="1200">
                <a:solidFill>
                  <a:schemeClr val="tx1"/>
                </a:solidFill>
                <a:latin typeface="+mn-lt"/>
                <a:ea typeface="ＭＳ Ｐゴシック" charset="0"/>
                <a:cs typeface="+mn-cs"/>
              </a:defRPr>
            </a:lvl1pPr>
            <a:lvl2pPr marL="713214" indent="-237738" algn="l" rtl="0" eaLnBrk="0" fontAlgn="base" hangingPunct="0">
              <a:lnSpc>
                <a:spcPct val="90000"/>
              </a:lnSpc>
              <a:spcBef>
                <a:spcPts val="520"/>
              </a:spcBef>
              <a:spcAft>
                <a:spcPct val="0"/>
              </a:spcAft>
              <a:buFont typeface="Arial" charset="0"/>
              <a:buChar char="•"/>
              <a:defRPr sz="2200" kern="1200">
                <a:solidFill>
                  <a:schemeClr val="tx1"/>
                </a:solidFill>
                <a:latin typeface="+mn-lt"/>
                <a:ea typeface="ＭＳ Ｐゴシック" charset="0"/>
                <a:cs typeface="+mn-cs"/>
              </a:defRPr>
            </a:lvl2pPr>
            <a:lvl3pPr marL="1188690" indent="-237738" algn="l" rtl="0" eaLnBrk="0" fontAlgn="base" hangingPunct="0">
              <a:lnSpc>
                <a:spcPct val="90000"/>
              </a:lnSpc>
              <a:spcBef>
                <a:spcPts val="520"/>
              </a:spcBef>
              <a:spcAft>
                <a:spcPct val="0"/>
              </a:spcAft>
              <a:buFont typeface="Arial" charset="0"/>
              <a:buChar char="•"/>
              <a:defRPr sz="2100" kern="1200">
                <a:solidFill>
                  <a:schemeClr val="tx1"/>
                </a:solidFill>
                <a:latin typeface="+mn-lt"/>
                <a:ea typeface="ＭＳ Ｐゴシック" charset="0"/>
                <a:cs typeface="+mn-cs"/>
              </a:defRPr>
            </a:lvl3pPr>
            <a:lvl4pPr marL="1664166" indent="-237738" algn="l" rtl="0" eaLnBrk="0" fontAlgn="base" hangingPunct="0">
              <a:lnSpc>
                <a:spcPct val="90000"/>
              </a:lnSpc>
              <a:spcBef>
                <a:spcPts val="520"/>
              </a:spcBef>
              <a:spcAft>
                <a:spcPct val="0"/>
              </a:spcAft>
              <a:buFont typeface="Arial" charset="0"/>
              <a:buChar char="•"/>
              <a:defRPr kern="1200">
                <a:solidFill>
                  <a:schemeClr val="tx1"/>
                </a:solidFill>
                <a:latin typeface="+mn-lt"/>
                <a:ea typeface="ＭＳ Ｐゴシック" charset="0"/>
                <a:cs typeface="+mn-cs"/>
              </a:defRPr>
            </a:lvl4pPr>
            <a:lvl5pPr marL="2139643" indent="-237738" algn="l" rtl="0" eaLnBrk="0" fontAlgn="base" hangingPunct="0">
              <a:lnSpc>
                <a:spcPct val="90000"/>
              </a:lnSpc>
              <a:spcBef>
                <a:spcPts val="520"/>
              </a:spcBef>
              <a:spcAft>
                <a:spcPct val="0"/>
              </a:spcAft>
              <a:buFont typeface="Arial" charset="0"/>
              <a:buChar char="•"/>
              <a:defRPr kern="1200">
                <a:solidFill>
                  <a:schemeClr val="tx1"/>
                </a:solidFill>
                <a:latin typeface="+mn-lt"/>
                <a:ea typeface="ＭＳ Ｐゴシック" charset="0"/>
                <a:cs typeface="+mn-cs"/>
              </a:defRPr>
            </a:lvl5pPr>
            <a:lvl6pPr marL="2615119"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6pPr>
            <a:lvl7pPr marL="3090595"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7pPr>
            <a:lvl8pPr marL="3566071"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8pPr>
            <a:lvl9pPr marL="4041547"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9pPr>
          </a:lstStyle>
          <a:p>
            <a:r>
              <a:rPr lang="en-US" dirty="0">
                <a:latin typeface="Century Gothic" panose="020B0502020202020204" pitchFamily="34" charset="0"/>
                <a:cs typeface="Arial" panose="020B0604020202020204" pitchFamily="34" charset="0"/>
              </a:rPr>
              <a:t>Symmetric vs. Asymmetric </a:t>
            </a:r>
            <a:r>
              <a:rPr lang="en-US" dirty="0">
                <a:latin typeface="Century Gothic" panose="020B0502020202020204" pitchFamily="34" charset="0"/>
                <a:cs typeface="Times New Roman" panose="02020603050405020304" pitchFamily="18" charset="0"/>
              </a:rPr>
              <a:t>→</a:t>
            </a:r>
            <a:r>
              <a:rPr lang="en-US" dirty="0">
                <a:latin typeface="Century Gothic" panose="020B0502020202020204" pitchFamily="34" charset="0"/>
                <a:cs typeface="Arial" panose="020B0604020202020204" pitchFamily="34" charset="0"/>
              </a:rPr>
              <a:t> Asymmetric</a:t>
            </a:r>
          </a:p>
        </p:txBody>
      </p:sp>
      <p:sp>
        <p:nvSpPr>
          <p:cNvPr id="2" name="Title 1"/>
          <p:cNvSpPr>
            <a:spLocks noGrp="1"/>
          </p:cNvSpPr>
          <p:nvPr>
            <p:ph type="title"/>
          </p:nvPr>
        </p:nvSpPr>
        <p:spPr/>
        <p:txBody>
          <a:bodyPr/>
          <a:lstStyle/>
          <a:p>
            <a:r>
              <a:rPr lang="en-US" dirty="0"/>
              <a:t>Designing a Loss Function for PUB</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2720" y="2300747"/>
            <a:ext cx="4231133" cy="3260291"/>
          </a:xfrm>
          <a:prstGeom prst="rect">
            <a:avLst/>
          </a:prstGeom>
          <a:ln>
            <a:noFill/>
          </a:ln>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4664" y="2300747"/>
            <a:ext cx="4231134" cy="3260292"/>
          </a:xfrm>
          <a:prstGeom prst="rect">
            <a:avLst/>
          </a:prstGeom>
          <a:ln>
            <a:noFill/>
          </a:ln>
        </p:spPr>
      </p:pic>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862053" y="2536564"/>
            <a:ext cx="8681754" cy="3748622"/>
          </a:xfrm>
          <a:ln>
            <a:noFill/>
          </a:ln>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t="16589" b="15134"/>
          <a:stretch/>
        </p:blipFill>
        <p:spPr>
          <a:xfrm>
            <a:off x="3618163" y="4842822"/>
            <a:ext cx="7711101" cy="680765"/>
          </a:xfrm>
          <a:prstGeom prst="rect">
            <a:avLst/>
          </a:prstGeom>
          <a:solidFill>
            <a:schemeClr val="accent2"/>
          </a:solidFill>
          <a:ln>
            <a:noFill/>
          </a:ln>
        </p:spPr>
      </p:pic>
      <p:pic>
        <p:nvPicPr>
          <p:cNvPr id="3" name="Picture 2"/>
          <p:cNvPicPr>
            <a:picLocks noChangeAspect="1"/>
          </p:cNvPicPr>
          <p:nvPr/>
        </p:nvPicPr>
        <p:blipFill>
          <a:blip r:embed="rId7"/>
          <a:stretch>
            <a:fillRect/>
          </a:stretch>
        </p:blipFill>
        <p:spPr>
          <a:xfrm>
            <a:off x="2097156" y="5507316"/>
            <a:ext cx="10091477" cy="826873"/>
          </a:xfrm>
          <a:prstGeom prst="rect">
            <a:avLst/>
          </a:prstGeom>
          <a:ln>
            <a:noFill/>
          </a:ln>
        </p:spPr>
      </p:pic>
      <p:sp>
        <p:nvSpPr>
          <p:cNvPr id="5" name="TextBox 4">
            <a:extLst>
              <a:ext uri="{FF2B5EF4-FFF2-40B4-BE49-F238E27FC236}">
                <a16:creationId xmlns:a16="http://schemas.microsoft.com/office/drawing/2014/main" id="{C8D2E9A3-F619-40F6-97E7-3FE53E158C4C}"/>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229810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a Loss Function for PUB</a:t>
            </a:r>
          </a:p>
        </p:txBody>
      </p:sp>
      <p:sp>
        <p:nvSpPr>
          <p:cNvPr id="3" name="Content Placeholder 2"/>
          <p:cNvSpPr>
            <a:spLocks noGrp="1"/>
          </p:cNvSpPr>
          <p:nvPr>
            <p:ph idx="1"/>
          </p:nvPr>
        </p:nvSpPr>
        <p:spPr/>
        <p:txBody>
          <a:bodyPr/>
          <a:lstStyle/>
          <a:p>
            <a:r>
              <a:rPr lang="en-US" dirty="0"/>
              <a:t>Symmetric vs. Asymmetric </a:t>
            </a:r>
            <a:r>
              <a:rPr lang="en-US" dirty="0">
                <a:latin typeface="Times New Roman" panose="02020603050405020304" pitchFamily="18" charset="0"/>
                <a:cs typeface="Times New Roman" panose="02020603050405020304" pitchFamily="18" charset="0"/>
              </a:rPr>
              <a:t>→</a:t>
            </a:r>
            <a:r>
              <a:rPr lang="en-US" dirty="0"/>
              <a:t> Asymmetric</a:t>
            </a:r>
          </a:p>
          <a:p>
            <a:r>
              <a:rPr lang="en-US" dirty="0"/>
              <a:t>Absolute vs. Relative </a:t>
            </a:r>
            <a:r>
              <a:rPr lang="en-US" dirty="0">
                <a:latin typeface="Times New Roman" panose="02020603050405020304" pitchFamily="18" charset="0"/>
                <a:cs typeface="Times New Roman" panose="02020603050405020304" pitchFamily="18" charset="0"/>
              </a:rPr>
              <a:t>→ </a:t>
            </a:r>
            <a:r>
              <a:rPr lang="en-US" dirty="0"/>
              <a:t>Absolute </a:t>
            </a:r>
            <a:r>
              <a:rPr lang="en-US" dirty="0">
                <a:solidFill>
                  <a:schemeClr val="bg1">
                    <a:lumMod val="50000"/>
                  </a:schemeClr>
                </a:solidFill>
              </a:rPr>
              <a:t>(</a:t>
            </a:r>
            <a:r>
              <a:rPr lang="en-US" dirty="0" err="1">
                <a:solidFill>
                  <a:schemeClr val="bg1">
                    <a:lumMod val="50000"/>
                  </a:schemeClr>
                </a:solidFill>
              </a:rPr>
              <a:t>Criss</a:t>
            </a:r>
            <a:r>
              <a:rPr lang="en-US" dirty="0">
                <a:solidFill>
                  <a:schemeClr val="bg1">
                    <a:lumMod val="50000"/>
                  </a:schemeClr>
                </a:solidFill>
              </a:rPr>
              <a:t> &amp; Winston, 2008)</a:t>
            </a:r>
          </a:p>
          <a:p>
            <a:r>
              <a:rPr lang="en-US" dirty="0"/>
              <a:t>Continuous vs. Stepwise </a:t>
            </a:r>
            <a:r>
              <a:rPr lang="en-US" dirty="0">
                <a:latin typeface="Times New Roman" panose="02020603050405020304" pitchFamily="18" charset="0"/>
                <a:cs typeface="Times New Roman" panose="02020603050405020304" pitchFamily="18" charset="0"/>
              </a:rPr>
              <a:t>→ </a:t>
            </a:r>
            <a:r>
              <a:rPr lang="en-US" dirty="0"/>
              <a:t>Continuous</a:t>
            </a:r>
          </a:p>
          <a:p>
            <a:r>
              <a:rPr lang="en-US" dirty="0"/>
              <a:t>Homogeneous vs. Heterogeneous </a:t>
            </a:r>
            <a:r>
              <a:rPr lang="en-US" dirty="0">
                <a:latin typeface="Times New Roman" panose="02020603050405020304" pitchFamily="18" charset="0"/>
                <a:cs typeface="Times New Roman" panose="02020603050405020304" pitchFamily="18" charset="0"/>
              </a:rPr>
              <a:t>→ </a:t>
            </a:r>
            <a:r>
              <a:rPr lang="en-US" dirty="0"/>
              <a:t>Homogeneous</a:t>
            </a:r>
          </a:p>
          <a:p>
            <a:pPr marL="0" indent="0" algn="ctr">
              <a:buNone/>
            </a:pPr>
            <a:r>
              <a:rPr lang="en-US" dirty="0">
                <a:cs typeface="Times New Roman" panose="02020603050405020304" pitchFamily="18" charset="0"/>
                <a:sym typeface="Wingdings" panose="05000000000000000000" pitchFamily="2" charset="2"/>
              </a:rPr>
              <a:t></a:t>
            </a:r>
            <a:endParaRPr lang="en-US" dirty="0">
              <a:cs typeface="Times New Roman" panose="02020603050405020304" pitchFamily="18" charset="0"/>
            </a:endParaRPr>
          </a:p>
          <a:p>
            <a:pPr marL="0" indent="0">
              <a:buNone/>
            </a:pPr>
            <a:endParaRPr lang="en-US" dirty="0"/>
          </a:p>
        </p:txBody>
      </p:sp>
      <p:grpSp>
        <p:nvGrpSpPr>
          <p:cNvPr id="5" name="Group 4">
            <a:extLst>
              <a:ext uri="{FF2B5EF4-FFF2-40B4-BE49-F238E27FC236}">
                <a16:creationId xmlns:a16="http://schemas.microsoft.com/office/drawing/2014/main" id="{3DB77554-BF62-4229-B221-399661406B3B}"/>
              </a:ext>
            </a:extLst>
          </p:cNvPr>
          <p:cNvGrpSpPr/>
          <p:nvPr/>
        </p:nvGrpSpPr>
        <p:grpSpPr>
          <a:xfrm>
            <a:off x="2554664" y="3986766"/>
            <a:ext cx="3661067" cy="1104767"/>
            <a:chOff x="2529679" y="1266754"/>
            <a:chExt cx="3661067" cy="1104767"/>
          </a:xfrm>
        </p:grpSpPr>
        <p:pic>
          <p:nvPicPr>
            <p:cNvPr id="6" name="Picture 5">
              <a:extLst>
                <a:ext uri="{FF2B5EF4-FFF2-40B4-BE49-F238E27FC236}">
                  <a16:creationId xmlns:a16="http://schemas.microsoft.com/office/drawing/2014/main" id="{9A7C4DE8-7835-4EAD-A471-4F400099426B}"/>
                </a:ext>
              </a:extLst>
            </p:cNvPr>
            <p:cNvPicPr>
              <a:picLocks noChangeAspect="1"/>
            </p:cNvPicPr>
            <p:nvPr/>
          </p:nvPicPr>
          <p:blipFill>
            <a:blip r:embed="rId3"/>
            <a:stretch>
              <a:fillRect/>
            </a:stretch>
          </p:blipFill>
          <p:spPr>
            <a:xfrm>
              <a:off x="2826979" y="1266754"/>
              <a:ext cx="3363767" cy="1104767"/>
            </a:xfrm>
            <a:prstGeom prst="rect">
              <a:avLst/>
            </a:prstGeom>
          </p:spPr>
        </p:pic>
        <p:sp>
          <p:nvSpPr>
            <p:cNvPr id="8" name="TextBox 7">
              <a:extLst>
                <a:ext uri="{FF2B5EF4-FFF2-40B4-BE49-F238E27FC236}">
                  <a16:creationId xmlns:a16="http://schemas.microsoft.com/office/drawing/2014/main" id="{C8893200-92DF-44AA-B9F9-C113D7EA8351}"/>
                </a:ext>
              </a:extLst>
            </p:cNvPr>
            <p:cNvSpPr txBox="1"/>
            <p:nvPr/>
          </p:nvSpPr>
          <p:spPr>
            <a:xfrm>
              <a:off x="2529679" y="1696685"/>
              <a:ext cx="397866" cy="369332"/>
            </a:xfrm>
            <a:prstGeom prst="rect">
              <a:avLst/>
            </a:prstGeom>
            <a:noFill/>
          </p:spPr>
          <p:txBody>
            <a:bodyPr wrap="none" rtlCol="0">
              <a:spAutoFit/>
            </a:bodyPr>
            <a:lstStyle/>
            <a:p>
              <a:r>
                <a:rPr lang="en-US" dirty="0">
                  <a:latin typeface="Century Gothic" panose="020B0502020202020204" pitchFamily="34" charset="0"/>
                </a:rPr>
                <a:t>1)</a:t>
              </a:r>
            </a:p>
          </p:txBody>
        </p:sp>
      </p:grpSp>
      <p:grpSp>
        <p:nvGrpSpPr>
          <p:cNvPr id="9" name="Group 8">
            <a:extLst>
              <a:ext uri="{FF2B5EF4-FFF2-40B4-BE49-F238E27FC236}">
                <a16:creationId xmlns:a16="http://schemas.microsoft.com/office/drawing/2014/main" id="{3E15278B-D68B-46A1-9FCA-D41A5CD59170}"/>
              </a:ext>
            </a:extLst>
          </p:cNvPr>
          <p:cNvGrpSpPr/>
          <p:nvPr/>
        </p:nvGrpSpPr>
        <p:grpSpPr>
          <a:xfrm>
            <a:off x="6615101" y="3986766"/>
            <a:ext cx="4766050" cy="1474495"/>
            <a:chOff x="6046445" y="1304301"/>
            <a:chExt cx="4766050" cy="1315765"/>
          </a:xfrm>
        </p:grpSpPr>
        <p:grpSp>
          <p:nvGrpSpPr>
            <p:cNvPr id="10" name="Group 9">
              <a:extLst>
                <a:ext uri="{FF2B5EF4-FFF2-40B4-BE49-F238E27FC236}">
                  <a16:creationId xmlns:a16="http://schemas.microsoft.com/office/drawing/2014/main" id="{27E7CDBE-EAC5-403B-95D6-A09579C45B0A}"/>
                </a:ext>
              </a:extLst>
            </p:cNvPr>
            <p:cNvGrpSpPr/>
            <p:nvPr/>
          </p:nvGrpSpPr>
          <p:grpSpPr>
            <a:xfrm>
              <a:off x="6368335" y="1304301"/>
              <a:ext cx="4444160" cy="1315765"/>
              <a:chOff x="7413172" y="1277699"/>
              <a:chExt cx="4444160" cy="1315765"/>
            </a:xfrm>
          </p:grpSpPr>
          <p:pic>
            <p:nvPicPr>
              <p:cNvPr id="12" name="Picture 11">
                <a:extLst>
                  <a:ext uri="{FF2B5EF4-FFF2-40B4-BE49-F238E27FC236}">
                    <a16:creationId xmlns:a16="http://schemas.microsoft.com/office/drawing/2014/main" id="{4B56D98C-6826-4037-829D-3F1EAD1EBD82}"/>
                  </a:ext>
                </a:extLst>
              </p:cNvPr>
              <p:cNvPicPr>
                <a:picLocks noChangeAspect="1"/>
              </p:cNvPicPr>
              <p:nvPr/>
            </p:nvPicPr>
            <p:blipFill rotWithShape="1">
              <a:blip r:embed="rId4"/>
              <a:srcRect l="12815" t="35915" r="13281" b="33076"/>
              <a:stretch/>
            </p:blipFill>
            <p:spPr>
              <a:xfrm>
                <a:off x="7413172" y="1277699"/>
                <a:ext cx="4444160" cy="1315765"/>
              </a:xfrm>
              <a:prstGeom prst="rect">
                <a:avLst/>
              </a:prstGeom>
            </p:spPr>
          </p:pic>
          <p:sp>
            <p:nvSpPr>
              <p:cNvPr id="13" name="TextBox 12">
                <a:extLst>
                  <a:ext uri="{FF2B5EF4-FFF2-40B4-BE49-F238E27FC236}">
                    <a16:creationId xmlns:a16="http://schemas.microsoft.com/office/drawing/2014/main" id="{AD598759-B7E0-44A7-A13E-FE4BED9494C9}"/>
                  </a:ext>
                </a:extLst>
              </p:cNvPr>
              <p:cNvSpPr txBox="1"/>
              <p:nvPr/>
            </p:nvSpPr>
            <p:spPr>
              <a:xfrm>
                <a:off x="11125201" y="1632115"/>
                <a:ext cx="627095" cy="369332"/>
              </a:xfrm>
              <a:prstGeom prst="rect">
                <a:avLst/>
              </a:prstGeom>
              <a:solidFill>
                <a:schemeClr val="bg1"/>
              </a:solidFill>
            </p:spPr>
            <p:txBody>
              <a:bodyPr wrap="none" rtlCol="0">
                <a:spAutoFit/>
              </a:bodyPr>
              <a:lstStyle/>
              <a:p>
                <a:r>
                  <a:rPr lang="en-US" dirty="0">
                    <a:latin typeface="Century Gothic" panose="020B0502020202020204" pitchFamily="34" charset="0"/>
                  </a:rPr>
                  <a:t>j = 3</a:t>
                </a:r>
              </a:p>
            </p:txBody>
          </p:sp>
        </p:grpSp>
        <p:sp>
          <p:nvSpPr>
            <p:cNvPr id="11" name="TextBox 10">
              <a:extLst>
                <a:ext uri="{FF2B5EF4-FFF2-40B4-BE49-F238E27FC236}">
                  <a16:creationId xmlns:a16="http://schemas.microsoft.com/office/drawing/2014/main" id="{910C8CA5-C18F-4794-9827-16BC50E24CE9}"/>
                </a:ext>
              </a:extLst>
            </p:cNvPr>
            <p:cNvSpPr txBox="1"/>
            <p:nvPr/>
          </p:nvSpPr>
          <p:spPr>
            <a:xfrm>
              <a:off x="6046445" y="1684105"/>
              <a:ext cx="397866" cy="369332"/>
            </a:xfrm>
            <a:prstGeom prst="rect">
              <a:avLst/>
            </a:prstGeom>
            <a:noFill/>
          </p:spPr>
          <p:txBody>
            <a:bodyPr wrap="none" rtlCol="0">
              <a:spAutoFit/>
            </a:bodyPr>
            <a:lstStyle/>
            <a:p>
              <a:r>
                <a:rPr lang="en-US" dirty="0">
                  <a:latin typeface="Century Gothic" panose="020B0502020202020204" pitchFamily="34" charset="0"/>
                </a:rPr>
                <a:t>2)</a:t>
              </a:r>
            </a:p>
          </p:txBody>
        </p:sp>
      </p:grpSp>
      <p:grpSp>
        <p:nvGrpSpPr>
          <p:cNvPr id="14" name="Group 13">
            <a:extLst>
              <a:ext uri="{FF2B5EF4-FFF2-40B4-BE49-F238E27FC236}">
                <a16:creationId xmlns:a16="http://schemas.microsoft.com/office/drawing/2014/main" id="{E31EFA41-5E6D-496B-80F1-FCEE77833732}"/>
              </a:ext>
            </a:extLst>
          </p:cNvPr>
          <p:cNvGrpSpPr/>
          <p:nvPr/>
        </p:nvGrpSpPr>
        <p:grpSpPr>
          <a:xfrm>
            <a:off x="2554664" y="5492198"/>
            <a:ext cx="9265921" cy="732470"/>
            <a:chOff x="2616767" y="2655917"/>
            <a:chExt cx="9265921" cy="732470"/>
          </a:xfrm>
        </p:grpSpPr>
        <p:pic>
          <p:nvPicPr>
            <p:cNvPr id="15" name="Picture 14">
              <a:extLst>
                <a:ext uri="{FF2B5EF4-FFF2-40B4-BE49-F238E27FC236}">
                  <a16:creationId xmlns:a16="http://schemas.microsoft.com/office/drawing/2014/main" id="{AA7A6FAF-B04E-4147-8163-CF00902C4AA7}"/>
                </a:ext>
              </a:extLst>
            </p:cNvPr>
            <p:cNvPicPr>
              <a:picLocks noChangeAspect="1"/>
            </p:cNvPicPr>
            <p:nvPr/>
          </p:nvPicPr>
          <p:blipFill>
            <a:blip r:embed="rId5"/>
            <a:stretch>
              <a:fillRect/>
            </a:stretch>
          </p:blipFill>
          <p:spPr>
            <a:xfrm>
              <a:off x="2943338" y="2655917"/>
              <a:ext cx="8939350" cy="732470"/>
            </a:xfrm>
            <a:prstGeom prst="rect">
              <a:avLst/>
            </a:prstGeom>
            <a:ln>
              <a:noFill/>
            </a:ln>
          </p:spPr>
        </p:pic>
        <p:sp>
          <p:nvSpPr>
            <p:cNvPr id="16" name="TextBox 15">
              <a:extLst>
                <a:ext uri="{FF2B5EF4-FFF2-40B4-BE49-F238E27FC236}">
                  <a16:creationId xmlns:a16="http://schemas.microsoft.com/office/drawing/2014/main" id="{BAB5AE94-DB5F-4ABB-9324-9A4C17DB0612}"/>
                </a:ext>
              </a:extLst>
            </p:cNvPr>
            <p:cNvSpPr txBox="1"/>
            <p:nvPr/>
          </p:nvSpPr>
          <p:spPr>
            <a:xfrm>
              <a:off x="2616767" y="2814479"/>
              <a:ext cx="397866" cy="369332"/>
            </a:xfrm>
            <a:prstGeom prst="rect">
              <a:avLst/>
            </a:prstGeom>
            <a:noFill/>
          </p:spPr>
          <p:txBody>
            <a:bodyPr wrap="none" rtlCol="0">
              <a:spAutoFit/>
            </a:bodyPr>
            <a:lstStyle/>
            <a:p>
              <a:r>
                <a:rPr lang="en-US" dirty="0">
                  <a:latin typeface="Century Gothic" panose="020B0502020202020204" pitchFamily="34" charset="0"/>
                </a:rPr>
                <a:t>3)</a:t>
              </a:r>
            </a:p>
          </p:txBody>
        </p:sp>
      </p:grpSp>
      <p:sp>
        <p:nvSpPr>
          <p:cNvPr id="4" name="TextBox 3">
            <a:extLst>
              <a:ext uri="{FF2B5EF4-FFF2-40B4-BE49-F238E27FC236}">
                <a16:creationId xmlns:a16="http://schemas.microsoft.com/office/drawing/2014/main" id="{F1A03E90-CDCE-4823-8A3C-58ACF56D489A}"/>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22961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pic>
        <p:nvPicPr>
          <p:cNvPr id="9" name="Picture 8" descr="Chart, box and whisker chart&#10;&#10;Description automatically generated">
            <a:extLst>
              <a:ext uri="{FF2B5EF4-FFF2-40B4-BE49-F238E27FC236}">
                <a16:creationId xmlns:a16="http://schemas.microsoft.com/office/drawing/2014/main" id="{B29CDB2F-76A6-4291-90B9-68750144F0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6415" y="0"/>
            <a:ext cx="5572125" cy="6858000"/>
          </a:xfrm>
          <a:prstGeom prst="rect">
            <a:avLst/>
          </a:prstGeom>
        </p:spPr>
      </p:pic>
      <p:pic>
        <p:nvPicPr>
          <p:cNvPr id="11" name="Picture 10" descr="Chart, histogram&#10;&#10;Description automatically generated">
            <a:extLst>
              <a:ext uri="{FF2B5EF4-FFF2-40B4-BE49-F238E27FC236}">
                <a16:creationId xmlns:a16="http://schemas.microsoft.com/office/drawing/2014/main" id="{AF893962-610A-49FC-9786-5CE927087A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7157" y="1582046"/>
            <a:ext cx="5748586" cy="5041067"/>
          </a:xfrm>
          <a:prstGeom prst="rect">
            <a:avLst/>
          </a:prstGeom>
        </p:spPr>
      </p:pic>
      <p:sp>
        <p:nvSpPr>
          <p:cNvPr id="13" name="TextBox 12">
            <a:extLst>
              <a:ext uri="{FF2B5EF4-FFF2-40B4-BE49-F238E27FC236}">
                <a16:creationId xmlns:a16="http://schemas.microsoft.com/office/drawing/2014/main" id="{7E0E0152-DB4B-443F-A851-DE84040B288E}"/>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215547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r>
              <a:rPr lang="en-US" sz="4000" b="1" dirty="0">
                <a:latin typeface="Century Gothic" panose="020B0502020202020204" pitchFamily="34" charset="0"/>
                <a:cs typeface="Arial" panose="020B0604020202020204" pitchFamily="34" charset="0"/>
              </a:rPr>
              <a:t>Takeaway</a:t>
            </a:r>
          </a:p>
        </p:txBody>
      </p:sp>
      <p:sp>
        <p:nvSpPr>
          <p:cNvPr id="5" name="Rectangle 4"/>
          <p:cNvSpPr/>
          <p:nvPr/>
        </p:nvSpPr>
        <p:spPr>
          <a:xfrm>
            <a:off x="1056289" y="4800062"/>
            <a:ext cx="10594428" cy="1015663"/>
          </a:xfrm>
          <a:prstGeom prst="rect">
            <a:avLst/>
          </a:prstGeom>
        </p:spPr>
        <p:txBody>
          <a:bodyPr wrap="square">
            <a:spAutoFit/>
          </a:bodyPr>
          <a:lstStyle/>
          <a:p>
            <a:r>
              <a:rPr lang="en-US" sz="2000" i="1" dirty="0">
                <a:latin typeface="Century Gothic" panose="020B0502020202020204" pitchFamily="34" charset="0"/>
                <a:cs typeface="Arial" panose="020B0604020202020204" pitchFamily="34" charset="0"/>
              </a:rPr>
              <a:t>Asymmetric loss functions help:</a:t>
            </a:r>
          </a:p>
          <a:p>
            <a:pPr marL="342900" indent="-342900">
              <a:buFont typeface="Arial" panose="020B0604020202020204" pitchFamily="34" charset="0"/>
              <a:buChar char="•"/>
            </a:pPr>
            <a:r>
              <a:rPr lang="en-US" sz="2000" i="1" dirty="0">
                <a:latin typeface="Century Gothic" panose="020B0502020202020204" pitchFamily="34" charset="0"/>
                <a:cs typeface="Arial" panose="020B0604020202020204" pitchFamily="34" charset="0"/>
              </a:rPr>
              <a:t>To represent the desire to be conservative </a:t>
            </a:r>
          </a:p>
          <a:p>
            <a:pPr marL="342900" indent="-342900">
              <a:buFont typeface="Arial" panose="020B0604020202020204" pitchFamily="34" charset="0"/>
              <a:buChar char="•"/>
            </a:pPr>
            <a:r>
              <a:rPr lang="en-US" sz="2000" i="1" dirty="0">
                <a:latin typeface="Century Gothic" panose="020B0502020202020204" pitchFamily="34" charset="0"/>
                <a:cs typeface="Arial" panose="020B0604020202020204" pitchFamily="34" charset="0"/>
              </a:rPr>
              <a:t>To fix the problem of fitting the peaks at the expense of lower flows</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Graphic 1" descr="Bullseye">
            <a:extLst>
              <a:ext uri="{FF2B5EF4-FFF2-40B4-BE49-F238E27FC236}">
                <a16:creationId xmlns:a16="http://schemas.microsoft.com/office/drawing/2014/main" id="{53134F63-5338-4F2E-BED4-B4A0D60041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4960" y="354495"/>
            <a:ext cx="2325757" cy="2325757"/>
          </a:xfrm>
          <a:prstGeom prst="rect">
            <a:avLst/>
          </a:prstGeom>
        </p:spPr>
      </p:pic>
    </p:spTree>
    <p:extLst>
      <p:ext uri="{BB962C8B-B14F-4D97-AF65-F5344CB8AC3E}">
        <p14:creationId xmlns:p14="http://schemas.microsoft.com/office/powerpoint/2010/main" val="2117370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056290" y="3272185"/>
            <a:ext cx="10074165" cy="1898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r>
              <a:rPr lang="en-US" sz="4000" b="1" dirty="0">
                <a:latin typeface="Century Gothic" panose="020B0502020202020204" pitchFamily="34" charset="0"/>
                <a:cs typeface="Arial" panose="020B0604020202020204" pitchFamily="34" charset="0"/>
              </a:rPr>
              <a:t>Resample Like Sample: Blocked</a:t>
            </a:r>
          </a:p>
          <a:p>
            <a:r>
              <a:rPr lang="en-US" sz="4000" b="1" dirty="0">
                <a:latin typeface="Century Gothic" panose="020B0502020202020204" pitchFamily="34" charset="0"/>
                <a:cs typeface="Arial" panose="020B0604020202020204" pitchFamily="34" charset="0"/>
              </a:rPr>
              <a:t>Resampling for Data Dependent in</a:t>
            </a:r>
          </a:p>
          <a:p>
            <a:r>
              <a:rPr lang="en-US" sz="4000" b="1" dirty="0">
                <a:latin typeface="Century Gothic" panose="020B0502020202020204" pitchFamily="34" charset="0"/>
                <a:cs typeface="Arial" panose="020B0604020202020204" pitchFamily="34" charset="0"/>
              </a:rPr>
              <a:t>Time, Space, and Unique Structure</a:t>
            </a:r>
          </a:p>
        </p:txBody>
      </p:sp>
      <p:sp>
        <p:nvSpPr>
          <p:cNvPr id="5" name="Rectangle 4"/>
          <p:cNvSpPr/>
          <p:nvPr/>
        </p:nvSpPr>
        <p:spPr>
          <a:xfrm>
            <a:off x="1056289" y="5171118"/>
            <a:ext cx="10594428" cy="400110"/>
          </a:xfrm>
          <a:prstGeom prst="rect">
            <a:avLst/>
          </a:prstGeom>
        </p:spPr>
        <p:txBody>
          <a:bodyPr wrap="square">
            <a:spAutoFit/>
          </a:bodyPr>
          <a:lstStyle/>
          <a:p>
            <a:r>
              <a:rPr lang="en-US" sz="2000" i="1" dirty="0">
                <a:latin typeface="Century Gothic" panose="020B0502020202020204" pitchFamily="34" charset="0"/>
                <a:cs typeface="Arial" panose="020B0604020202020204" pitchFamily="34" charset="0"/>
              </a:rPr>
              <a:t>“Don’t use random 5-fold cross validation.” ―</a:t>
            </a:r>
            <a:r>
              <a:rPr lang="en-US" sz="2000" dirty="0">
                <a:latin typeface="Century Gothic" panose="020B0502020202020204" pitchFamily="34" charset="0"/>
                <a:cs typeface="Arial" panose="020B0604020202020204" pitchFamily="34" charset="0"/>
              </a:rPr>
              <a:t> Ellie White</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1208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Dependencies</a:t>
            </a:r>
          </a:p>
        </p:txBody>
      </p:sp>
      <p:grpSp>
        <p:nvGrpSpPr>
          <p:cNvPr id="4" name="Group 3"/>
          <p:cNvGrpSpPr/>
          <p:nvPr/>
        </p:nvGrpSpPr>
        <p:grpSpPr>
          <a:xfrm>
            <a:off x="6337069" y="1996217"/>
            <a:ext cx="5424604" cy="4337040"/>
            <a:chOff x="6337069" y="1996217"/>
            <a:chExt cx="5424604" cy="4337040"/>
          </a:xfrm>
        </p:grpSpPr>
        <p:grpSp>
          <p:nvGrpSpPr>
            <p:cNvPr id="194" name="Group 193"/>
            <p:cNvGrpSpPr/>
            <p:nvPr/>
          </p:nvGrpSpPr>
          <p:grpSpPr>
            <a:xfrm>
              <a:off x="6337069" y="1996217"/>
              <a:ext cx="5424604" cy="4337040"/>
              <a:chOff x="6337069" y="1996217"/>
              <a:chExt cx="5424604" cy="4337040"/>
            </a:xfrm>
          </p:grpSpPr>
          <p:pic>
            <p:nvPicPr>
              <p:cNvPr id="133" name="Picture 132"/>
              <p:cNvPicPr>
                <a:picLocks noChangeAspect="1"/>
              </p:cNvPicPr>
              <p:nvPr/>
            </p:nvPicPr>
            <p:blipFill rotWithShape="1">
              <a:blip r:embed="rId3" cstate="print">
                <a:extLst>
                  <a:ext uri="{28A0092B-C50C-407E-A947-70E740481C1C}">
                    <a14:useLocalDpi xmlns:a14="http://schemas.microsoft.com/office/drawing/2010/main" val="0"/>
                  </a:ext>
                </a:extLst>
              </a:blip>
              <a:srcRect l="10644" t="29370" r="15508" b="33035"/>
              <a:stretch/>
            </p:blipFill>
            <p:spPr bwMode="auto">
              <a:xfrm>
                <a:off x="6404686" y="2324512"/>
                <a:ext cx="5088210" cy="3352697"/>
              </a:xfrm>
              <a:prstGeom prst="rect">
                <a:avLst/>
              </a:prstGeom>
              <a:noFill/>
              <a:ln>
                <a:noFill/>
              </a:ln>
              <a:extLst>
                <a:ext uri="{53640926-AAD7-44d8-BBD7-CCE9431645EC}">
                  <a14:shadowObscured xmlns:a14="http://schemas.microsoft.com/office/drawing/2010/main" xmlns=""/>
                </a:ext>
              </a:extLst>
            </p:spPr>
          </p:pic>
          <p:grpSp>
            <p:nvGrpSpPr>
              <p:cNvPr id="173" name="Group 172"/>
              <p:cNvGrpSpPr/>
              <p:nvPr/>
            </p:nvGrpSpPr>
            <p:grpSpPr>
              <a:xfrm>
                <a:off x="6337069" y="1996217"/>
                <a:ext cx="5424604" cy="4337040"/>
                <a:chOff x="9525" y="11017"/>
                <a:chExt cx="4279709" cy="2464794"/>
              </a:xfrm>
            </p:grpSpPr>
            <p:cxnSp>
              <p:nvCxnSpPr>
                <p:cNvPr id="174" name="Straight Connector 173"/>
                <p:cNvCxnSpPr/>
                <p:nvPr/>
              </p:nvCxnSpPr>
              <p:spPr>
                <a:xfrm>
                  <a:off x="1066552" y="627961"/>
                  <a:ext cx="322103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1017" y="1233889"/>
                  <a:ext cx="427672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1017" y="1839817"/>
                  <a:ext cx="427672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22034" y="2456761"/>
                  <a:ext cx="4267200" cy="1905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9525" y="1247870"/>
                  <a:ext cx="0" cy="11905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626469" y="1093477"/>
                  <a:ext cx="0" cy="136695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22872" y="11017"/>
                  <a:ext cx="9525" cy="2438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828800" y="11017"/>
                  <a:ext cx="9525" cy="2438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2445744" y="11017"/>
                  <a:ext cx="9525" cy="2438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3051672" y="11017"/>
                  <a:ext cx="9525" cy="2438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3657600" y="11017"/>
                  <a:ext cx="9525" cy="2438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274544" y="11017"/>
                  <a:ext cx="9525" cy="2438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32397" y="11017"/>
                  <a:ext cx="30348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
          <p:nvSpPr>
            <p:cNvPr id="87" name="TextBox 86"/>
            <p:cNvSpPr txBox="1"/>
            <p:nvPr/>
          </p:nvSpPr>
          <p:spPr>
            <a:xfrm>
              <a:off x="6909327" y="2425204"/>
              <a:ext cx="710135" cy="1400383"/>
            </a:xfrm>
            <a:prstGeom prst="rect">
              <a:avLst/>
            </a:prstGeom>
            <a:solidFill>
              <a:schemeClr val="bg1"/>
            </a:solidFill>
          </p:spPr>
          <p:txBody>
            <a:bodyPr wrap="square" rtlCol="0">
              <a:spAutoFit/>
            </a:bodyPr>
            <a:lstStyle/>
            <a:p>
              <a:r>
                <a:rPr lang="en-US" sz="1050" dirty="0">
                  <a:latin typeface="Century Gothic" panose="020B0502020202020204" pitchFamily="34" charset="0"/>
                </a:rPr>
                <a:t>River</a:t>
              </a:r>
            </a:p>
            <a:p>
              <a:endParaRPr lang="en-US" sz="400" dirty="0">
                <a:latin typeface="Century Gothic" panose="020B0502020202020204" pitchFamily="34" charset="0"/>
              </a:endParaRPr>
            </a:p>
            <a:p>
              <a:r>
                <a:rPr lang="en-US" sz="1050" dirty="0">
                  <a:latin typeface="Century Gothic" panose="020B0502020202020204" pitchFamily="34" charset="0"/>
                </a:rPr>
                <a:t>Gauge</a:t>
              </a:r>
            </a:p>
            <a:p>
              <a:endParaRPr lang="en-US" sz="500" dirty="0">
                <a:latin typeface="Century Gothic" panose="020B0502020202020204" pitchFamily="34" charset="0"/>
              </a:endParaRPr>
            </a:p>
            <a:p>
              <a:r>
                <a:rPr lang="en-US" sz="1050" dirty="0">
                  <a:latin typeface="Century Gothic" panose="020B0502020202020204" pitchFamily="34" charset="0"/>
                </a:rPr>
                <a:t>Basin 1</a:t>
              </a:r>
              <a:endParaRPr lang="en-US" sz="700" dirty="0">
                <a:latin typeface="Century Gothic" panose="020B0502020202020204" pitchFamily="34" charset="0"/>
              </a:endParaRPr>
            </a:p>
            <a:p>
              <a:endParaRPr lang="en-US" sz="400" dirty="0">
                <a:latin typeface="Century Gothic" panose="020B0502020202020204" pitchFamily="34" charset="0"/>
              </a:endParaRPr>
            </a:p>
            <a:p>
              <a:r>
                <a:rPr lang="en-US" sz="1050" dirty="0">
                  <a:latin typeface="Century Gothic" panose="020B0502020202020204" pitchFamily="34" charset="0"/>
                </a:rPr>
                <a:t>Basin 2</a:t>
              </a:r>
            </a:p>
            <a:p>
              <a:endParaRPr lang="en-US" sz="500" dirty="0">
                <a:latin typeface="Century Gothic" panose="020B0502020202020204" pitchFamily="34" charset="0"/>
              </a:endParaRPr>
            </a:p>
            <a:p>
              <a:r>
                <a:rPr lang="en-US" sz="1050" dirty="0">
                  <a:latin typeface="Century Gothic" panose="020B0502020202020204" pitchFamily="34" charset="0"/>
                </a:rPr>
                <a:t>Basin 3</a:t>
              </a:r>
            </a:p>
            <a:p>
              <a:endParaRPr lang="en-US" sz="400" dirty="0">
                <a:latin typeface="Century Gothic" panose="020B0502020202020204" pitchFamily="34" charset="0"/>
              </a:endParaRPr>
            </a:p>
            <a:p>
              <a:r>
                <a:rPr lang="en-US" sz="1050" dirty="0">
                  <a:latin typeface="Century Gothic" panose="020B0502020202020204" pitchFamily="34" charset="0"/>
                </a:rPr>
                <a:t>Basin 4</a:t>
              </a:r>
            </a:p>
          </p:txBody>
        </p:sp>
      </p:grpSp>
      <p:grpSp>
        <p:nvGrpSpPr>
          <p:cNvPr id="193" name="Group 192"/>
          <p:cNvGrpSpPr/>
          <p:nvPr/>
        </p:nvGrpSpPr>
        <p:grpSpPr>
          <a:xfrm>
            <a:off x="2554664" y="4081915"/>
            <a:ext cx="4321042" cy="2555712"/>
            <a:chOff x="3342958" y="4056067"/>
            <a:chExt cx="4321042" cy="2555712"/>
          </a:xfrm>
        </p:grpSpPr>
        <p:grpSp>
          <p:nvGrpSpPr>
            <p:cNvPr id="137" name="Group 136"/>
            <p:cNvGrpSpPr/>
            <p:nvPr/>
          </p:nvGrpSpPr>
          <p:grpSpPr>
            <a:xfrm>
              <a:off x="3342958" y="4056067"/>
              <a:ext cx="2862904" cy="2555712"/>
              <a:chOff x="846163" y="-302843"/>
              <a:chExt cx="2258749" cy="2016073"/>
            </a:xfrm>
          </p:grpSpPr>
          <p:grpSp>
            <p:nvGrpSpPr>
              <p:cNvPr id="138" name="Group 137"/>
              <p:cNvGrpSpPr/>
              <p:nvPr/>
            </p:nvGrpSpPr>
            <p:grpSpPr>
              <a:xfrm>
                <a:off x="846163" y="-302843"/>
                <a:ext cx="1569377" cy="2016073"/>
                <a:chOff x="846163" y="-470483"/>
                <a:chExt cx="1569377" cy="2016073"/>
              </a:xfrm>
            </p:grpSpPr>
            <p:sp>
              <p:nvSpPr>
                <p:cNvPr id="147" name="Text Box 2"/>
                <p:cNvSpPr txBox="1"/>
                <p:nvPr/>
              </p:nvSpPr>
              <p:spPr>
                <a:xfrm rot="16200000">
                  <a:off x="727710" y="400050"/>
                  <a:ext cx="518160" cy="28125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100">
                      <a:effectLst/>
                      <a:latin typeface="Century Gothic" panose="020B0502020202020204" pitchFamily="34" charset="0"/>
                      <a:ea typeface="Calibri" panose="020F0502020204030204" pitchFamily="34" charset="0"/>
                      <a:cs typeface="Times New Roman" panose="02020603050405020304" pitchFamily="18" charset="0"/>
                    </a:rPr>
                    <a:t>flow</a:t>
                  </a:r>
                </a:p>
              </p:txBody>
            </p:sp>
            <p:sp>
              <p:nvSpPr>
                <p:cNvPr id="148" name="Text Box 1"/>
                <p:cNvSpPr txBox="1"/>
                <p:nvPr/>
              </p:nvSpPr>
              <p:spPr>
                <a:xfrm>
                  <a:off x="1897380" y="1264920"/>
                  <a:ext cx="518160" cy="28067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100" dirty="0">
                      <a:effectLst/>
                      <a:latin typeface="Century Gothic" panose="020B0502020202020204" pitchFamily="34" charset="0"/>
                      <a:ea typeface="Calibri" panose="020F0502020204030204" pitchFamily="34" charset="0"/>
                      <a:cs typeface="Times New Roman" panose="02020603050405020304" pitchFamily="18" charset="0"/>
                    </a:rPr>
                    <a:t>time</a:t>
                  </a:r>
                </a:p>
              </p:txBody>
            </p:sp>
            <p:sp>
              <p:nvSpPr>
                <p:cNvPr id="149" name="Text Box 61"/>
                <p:cNvSpPr txBox="1"/>
                <p:nvPr/>
              </p:nvSpPr>
              <p:spPr>
                <a:xfrm>
                  <a:off x="916294" y="-470483"/>
                  <a:ext cx="1131420" cy="29378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solidFill>
                        <a:srgbClr val="558ED5"/>
                      </a:solidFill>
                      <a:latin typeface="Century Gothic" panose="020B0502020202020204" pitchFamily="34" charset="0"/>
                      <a:ea typeface="Calibri" panose="020F0502020204030204" pitchFamily="34" charset="0"/>
                      <a:cs typeface="Times New Roman" panose="02020603050405020304" pitchFamily="18" charset="0"/>
                    </a:rPr>
                    <a:t>T</a:t>
                  </a:r>
                  <a:r>
                    <a:rPr lang="en-US" dirty="0">
                      <a:solidFill>
                        <a:srgbClr val="558ED5"/>
                      </a:solidFill>
                      <a:effectLst/>
                      <a:latin typeface="Century Gothic" panose="020B0502020202020204" pitchFamily="34" charset="0"/>
                      <a:ea typeface="Calibri" panose="020F0502020204030204" pitchFamily="34" charset="0"/>
                      <a:cs typeface="Times New Roman" panose="02020603050405020304" pitchFamily="18" charset="0"/>
                    </a:rPr>
                    <a:t>emporal</a:t>
                  </a:r>
                </a:p>
                <a:p>
                  <a:pPr marL="0" marR="0">
                    <a:lnSpc>
                      <a:spcPct val="107000"/>
                    </a:lnSpc>
                    <a:spcBef>
                      <a:spcPts val="0"/>
                    </a:spcBef>
                    <a:spcAft>
                      <a:spcPts val="800"/>
                    </a:spcAft>
                  </a:pPr>
                  <a:r>
                    <a:rPr lang="en-US" sz="1100" dirty="0">
                      <a:solidFill>
                        <a:srgbClr val="558ED5"/>
                      </a:solidFill>
                      <a:effectLst/>
                      <a:latin typeface="Century Gothic" panose="020B050202020202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100" dirty="0">
                      <a:solidFill>
                        <a:srgbClr val="558ED5"/>
                      </a:solidFill>
                      <a:effectLst/>
                      <a:latin typeface="Century Gothic" panose="020B050202020202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100" dirty="0">
                      <a:solidFill>
                        <a:srgbClr val="558ED5"/>
                      </a:solidFill>
                      <a:effectLst/>
                      <a:latin typeface="Century Gothic" panose="020B0502020202020204" pitchFamily="34" charset="0"/>
                      <a:ea typeface="Calibri" panose="020F0502020204030204" pitchFamily="34" charset="0"/>
                      <a:cs typeface="Times New Roman" panose="02020603050405020304" pitchFamily="18" charset="0"/>
                    </a:rPr>
                    <a:t> </a:t>
                  </a:r>
                </a:p>
              </p:txBody>
            </p:sp>
          </p:grpSp>
          <p:grpSp>
            <p:nvGrpSpPr>
              <p:cNvPr id="139" name="Group 138"/>
              <p:cNvGrpSpPr/>
              <p:nvPr/>
            </p:nvGrpSpPr>
            <p:grpSpPr>
              <a:xfrm>
                <a:off x="1089660" y="0"/>
                <a:ext cx="2015252" cy="1610391"/>
                <a:chOff x="0" y="0"/>
                <a:chExt cx="2015252" cy="1610391"/>
              </a:xfrm>
            </p:grpSpPr>
            <p:cxnSp>
              <p:nvCxnSpPr>
                <p:cNvPr id="140" name="Straight Arrow Connector 139"/>
                <p:cNvCxnSpPr/>
                <p:nvPr/>
              </p:nvCxnSpPr>
              <p:spPr>
                <a:xfrm flipV="1">
                  <a:off x="0" y="0"/>
                  <a:ext cx="0" cy="14797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0" y="1478280"/>
                  <a:ext cx="201525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2" name="Picture 141" descr="D:\ml with cdec uf\Output Data and Visualizations\Time Series\Rplot1timeseriesAMF.png"/>
                <p:cNvPicPr>
                  <a:picLocks noChangeAspect="1"/>
                </p:cNvPicPr>
                <p:nvPr/>
              </p:nvPicPr>
              <p:blipFill rotWithShape="1">
                <a:blip r:embed="rId4" cstate="print">
                  <a:extLst>
                    <a:ext uri="{28A0092B-C50C-407E-A947-70E740481C1C}">
                      <a14:useLocalDpi xmlns:a14="http://schemas.microsoft.com/office/drawing/2010/main" val="0"/>
                    </a:ext>
                  </a:extLst>
                </a:blip>
                <a:srcRect l="21173" t="7580" r="2296" b="11953"/>
                <a:stretch/>
              </p:blipFill>
              <p:spPr bwMode="auto">
                <a:xfrm>
                  <a:off x="15240" y="190500"/>
                  <a:ext cx="1856105" cy="1270635"/>
                </a:xfrm>
                <a:prstGeom prst="rect">
                  <a:avLst/>
                </a:prstGeom>
                <a:noFill/>
                <a:ln>
                  <a:noFill/>
                </a:ln>
                <a:extLst>
                  <a:ext uri="{53640926-AAD7-44d8-BBD7-CCE9431645EC}">
                    <a14:shadowObscured xmlns:a14="http://schemas.microsoft.com/office/drawing/2010/main" xmlns=""/>
                  </a:ext>
                </a:extLst>
              </p:spPr>
            </p:pic>
            <p:cxnSp>
              <p:nvCxnSpPr>
                <p:cNvPr id="143" name="Straight Connector 142"/>
                <p:cNvCxnSpPr/>
                <p:nvPr/>
              </p:nvCxnSpPr>
              <p:spPr>
                <a:xfrm>
                  <a:off x="807720" y="76200"/>
                  <a:ext cx="0" cy="153419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243840" y="76200"/>
                  <a:ext cx="0" cy="153419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295400" y="76200"/>
                  <a:ext cx="0" cy="15341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737360" y="53340"/>
                  <a:ext cx="0" cy="153419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132" name="Straight Arrow Connector 131"/>
            <p:cNvCxnSpPr/>
            <p:nvPr/>
          </p:nvCxnSpPr>
          <p:spPr>
            <a:xfrm flipH="1">
              <a:off x="6250133" y="5337882"/>
              <a:ext cx="1413867" cy="309544"/>
            </a:xfrm>
            <a:prstGeom prst="straightConnector1">
              <a:avLst/>
            </a:prstGeom>
            <a:ln>
              <a:solidFill>
                <a:srgbClr val="558ED5"/>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10337180" y="2227579"/>
            <a:ext cx="1620546" cy="1366817"/>
            <a:chOff x="8716634" y="376882"/>
            <a:chExt cx="1620546" cy="1366817"/>
          </a:xfrm>
        </p:grpSpPr>
        <p:sp>
          <p:nvSpPr>
            <p:cNvPr id="88" name="Text Box 57"/>
            <p:cNvSpPr txBox="1"/>
            <p:nvPr/>
          </p:nvSpPr>
          <p:spPr>
            <a:xfrm>
              <a:off x="8886766" y="376882"/>
              <a:ext cx="1450414" cy="69075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solidFill>
                    <a:srgbClr val="558ED5"/>
                  </a:solidFill>
                  <a:latin typeface="Century Gothic" panose="020B0502020202020204" pitchFamily="34" charset="0"/>
                  <a:ea typeface="Calibri" panose="020F0502020204030204" pitchFamily="34" charset="0"/>
                  <a:cs typeface="Times New Roman" panose="02020603050405020304" pitchFamily="18" charset="0"/>
                </a:rPr>
                <a:t>S</a:t>
              </a:r>
              <a:r>
                <a:rPr lang="en-US" dirty="0">
                  <a:solidFill>
                    <a:srgbClr val="558ED5"/>
                  </a:solidFill>
                  <a:effectLst/>
                  <a:latin typeface="Century Gothic" panose="020B0502020202020204" pitchFamily="34" charset="0"/>
                  <a:ea typeface="Calibri" panose="020F0502020204030204" pitchFamily="34" charset="0"/>
                  <a:cs typeface="Times New Roman" panose="02020603050405020304" pitchFamily="18" charset="0"/>
                </a:rPr>
                <a:t>patial/ Grouping</a:t>
              </a:r>
            </a:p>
          </p:txBody>
        </p:sp>
        <p:cxnSp>
          <p:nvCxnSpPr>
            <p:cNvPr id="89" name="Straight Arrow Connector 88"/>
            <p:cNvCxnSpPr/>
            <p:nvPr/>
          </p:nvCxnSpPr>
          <p:spPr>
            <a:xfrm flipV="1">
              <a:off x="8716634" y="1067636"/>
              <a:ext cx="372094" cy="676063"/>
            </a:xfrm>
            <a:prstGeom prst="straightConnector1">
              <a:avLst/>
            </a:prstGeom>
            <a:ln>
              <a:solidFill>
                <a:srgbClr val="558ED5"/>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0" name="TextBox 89"/>
          <p:cNvSpPr txBox="1"/>
          <p:nvPr/>
        </p:nvSpPr>
        <p:spPr>
          <a:xfrm>
            <a:off x="8829395" y="6333257"/>
            <a:ext cx="3050835" cy="338554"/>
          </a:xfrm>
          <a:prstGeom prst="rect">
            <a:avLst/>
          </a:prstGeom>
          <a:noFill/>
        </p:spPr>
        <p:txBody>
          <a:bodyPr wrap="none" rtlCol="0">
            <a:spAutoFit/>
          </a:bodyPr>
          <a:lstStyle/>
          <a:p>
            <a:r>
              <a:rPr lang="en-US" sz="1600" dirty="0">
                <a:latin typeface="Century Gothic" panose="020B0502020202020204" pitchFamily="34" charset="0"/>
                <a:cs typeface="Arial" panose="020B0604020202020204" pitchFamily="34" charset="0"/>
              </a:rPr>
              <a:t>Extended from Roberts(2017)</a:t>
            </a:r>
          </a:p>
        </p:txBody>
      </p:sp>
      <p:grpSp>
        <p:nvGrpSpPr>
          <p:cNvPr id="8" name="Group 7"/>
          <p:cNvGrpSpPr/>
          <p:nvPr/>
        </p:nvGrpSpPr>
        <p:grpSpPr>
          <a:xfrm>
            <a:off x="2643553" y="1790893"/>
            <a:ext cx="3131279" cy="2408169"/>
            <a:chOff x="2643553" y="1738343"/>
            <a:chExt cx="3131279" cy="2408169"/>
          </a:xfrm>
        </p:grpSpPr>
        <p:sp>
          <p:nvSpPr>
            <p:cNvPr id="92" name="Text Box 232"/>
            <p:cNvSpPr txBox="1"/>
            <p:nvPr/>
          </p:nvSpPr>
          <p:spPr>
            <a:xfrm>
              <a:off x="2643553" y="1738343"/>
              <a:ext cx="1555346" cy="36223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solidFill>
                    <a:srgbClr val="558ED5"/>
                  </a:solidFill>
                  <a:latin typeface="Century Gothic" panose="020B0502020202020204" pitchFamily="34" charset="0"/>
                  <a:ea typeface="Calibri" panose="020F0502020204030204" pitchFamily="34" charset="0"/>
                  <a:cs typeface="Times New Roman" panose="02020603050405020304" pitchFamily="18" charset="0"/>
                </a:rPr>
                <a:t>H</a:t>
              </a:r>
              <a:r>
                <a:rPr lang="en-US" dirty="0">
                  <a:solidFill>
                    <a:srgbClr val="558ED5"/>
                  </a:solidFill>
                  <a:effectLst/>
                  <a:latin typeface="Century Gothic" panose="020B0502020202020204" pitchFamily="34" charset="0"/>
                  <a:ea typeface="Calibri" panose="020F0502020204030204" pitchFamily="34" charset="0"/>
                  <a:cs typeface="Times New Roman" panose="02020603050405020304" pitchFamily="18" charset="0"/>
                </a:rPr>
                <a:t>ierarchical</a:t>
              </a:r>
            </a:p>
          </p:txBody>
        </p:sp>
        <p:grpSp>
          <p:nvGrpSpPr>
            <p:cNvPr id="96" name="Group 95"/>
            <p:cNvGrpSpPr/>
            <p:nvPr/>
          </p:nvGrpSpPr>
          <p:grpSpPr>
            <a:xfrm>
              <a:off x="3338175" y="1920051"/>
              <a:ext cx="2436657" cy="2226461"/>
              <a:chOff x="266700" y="51954"/>
              <a:chExt cx="2107324" cy="2214850"/>
            </a:xfrm>
          </p:grpSpPr>
          <p:cxnSp>
            <p:nvCxnSpPr>
              <p:cNvPr id="104" name="Straight Connector 103"/>
              <p:cNvCxnSpPr/>
              <p:nvPr/>
            </p:nvCxnSpPr>
            <p:spPr>
              <a:xfrm flipH="1">
                <a:off x="266700" y="1211580"/>
                <a:ext cx="3957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314411" y="51954"/>
                <a:ext cx="2059613" cy="2214850"/>
                <a:chOff x="17244" y="-9008"/>
                <a:chExt cx="2060124" cy="2215251"/>
              </a:xfrm>
            </p:grpSpPr>
            <p:grpSp>
              <p:nvGrpSpPr>
                <p:cNvPr id="106" name="Group 105"/>
                <p:cNvGrpSpPr/>
                <p:nvPr/>
              </p:nvGrpSpPr>
              <p:grpSpPr>
                <a:xfrm>
                  <a:off x="17244" y="-9008"/>
                  <a:ext cx="2060124" cy="2215251"/>
                  <a:chOff x="17244" y="-9008"/>
                  <a:chExt cx="2060124" cy="2215251"/>
                </a:xfrm>
              </p:grpSpPr>
              <p:sp>
                <p:nvSpPr>
                  <p:cNvPr id="112" name="Text Box 229"/>
                  <p:cNvSpPr txBox="1"/>
                  <p:nvPr/>
                </p:nvSpPr>
                <p:spPr>
                  <a:xfrm>
                    <a:off x="830822" y="-9008"/>
                    <a:ext cx="259080" cy="28130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400" dirty="0">
                        <a:effectLst/>
                        <a:latin typeface="Century Gothic" panose="020B0502020202020204" pitchFamily="34" charset="0"/>
                        <a:ea typeface="Calibri" panose="020F0502020204030204" pitchFamily="34" charset="0"/>
                        <a:cs typeface="Times New Roman" panose="02020603050405020304" pitchFamily="18" charset="0"/>
                      </a:rPr>
                      <a:t>1</a:t>
                    </a:r>
                  </a:p>
                </p:txBody>
              </p:sp>
              <p:sp>
                <p:nvSpPr>
                  <p:cNvPr id="113" name="Text Box 228"/>
                  <p:cNvSpPr txBox="1"/>
                  <p:nvPr/>
                </p:nvSpPr>
                <p:spPr>
                  <a:xfrm>
                    <a:off x="436617" y="203796"/>
                    <a:ext cx="259307" cy="35622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400" dirty="0">
                        <a:effectLst/>
                        <a:latin typeface="Century Gothic" panose="020B0502020202020204" pitchFamily="34" charset="0"/>
                        <a:ea typeface="Calibri" panose="020F0502020204030204" pitchFamily="34" charset="0"/>
                        <a:cs typeface="Times New Roman" panose="02020603050405020304" pitchFamily="18" charset="0"/>
                      </a:rPr>
                      <a:t>2</a:t>
                    </a:r>
                  </a:p>
                </p:txBody>
              </p:sp>
              <p:sp>
                <p:nvSpPr>
                  <p:cNvPr id="114" name="Text Box 227"/>
                  <p:cNvSpPr txBox="1"/>
                  <p:nvPr/>
                </p:nvSpPr>
                <p:spPr>
                  <a:xfrm>
                    <a:off x="17244" y="843090"/>
                    <a:ext cx="259307" cy="28177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400" dirty="0">
                        <a:effectLst/>
                        <a:latin typeface="Century Gothic" panose="020B0502020202020204" pitchFamily="34" charset="0"/>
                        <a:ea typeface="Calibri" panose="020F0502020204030204" pitchFamily="34" charset="0"/>
                        <a:cs typeface="Times New Roman" panose="02020603050405020304" pitchFamily="18" charset="0"/>
                      </a:rPr>
                      <a:t>4</a:t>
                    </a:r>
                  </a:p>
                </p:txBody>
              </p:sp>
              <p:sp>
                <p:nvSpPr>
                  <p:cNvPr id="115" name="Rectangle 114"/>
                  <p:cNvSpPr/>
                  <p:nvPr/>
                </p:nvSpPr>
                <p:spPr>
                  <a:xfrm>
                    <a:off x="363557" y="517793"/>
                    <a:ext cx="1675279" cy="13144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16" name="Rectangle 115"/>
                  <p:cNvSpPr/>
                  <p:nvPr/>
                </p:nvSpPr>
                <p:spPr>
                  <a:xfrm>
                    <a:off x="760164" y="1476260"/>
                    <a:ext cx="1267945" cy="5905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17" name="Rectangle 116"/>
                  <p:cNvSpPr/>
                  <p:nvPr/>
                </p:nvSpPr>
                <p:spPr>
                  <a:xfrm>
                    <a:off x="760164" y="275422"/>
                    <a:ext cx="1239370" cy="5905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18" name="Rectangle 117"/>
                  <p:cNvSpPr/>
                  <p:nvPr/>
                </p:nvSpPr>
                <p:spPr>
                  <a:xfrm>
                    <a:off x="1178805" y="738130"/>
                    <a:ext cx="897591" cy="2476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19" name="Rectangle 118"/>
                  <p:cNvSpPr/>
                  <p:nvPr/>
                </p:nvSpPr>
                <p:spPr>
                  <a:xfrm>
                    <a:off x="1178805" y="165253"/>
                    <a:ext cx="776567" cy="2476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20" name="Rectangle 119"/>
                  <p:cNvSpPr/>
                  <p:nvPr/>
                </p:nvSpPr>
                <p:spPr>
                  <a:xfrm>
                    <a:off x="1542362" y="605928"/>
                    <a:ext cx="371475" cy="2476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21" name="Rectangle 120"/>
                  <p:cNvSpPr/>
                  <p:nvPr/>
                </p:nvSpPr>
                <p:spPr>
                  <a:xfrm>
                    <a:off x="1542362" y="903383"/>
                    <a:ext cx="375397" cy="2476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22" name="Rectangle 121"/>
                  <p:cNvSpPr/>
                  <p:nvPr/>
                </p:nvSpPr>
                <p:spPr>
                  <a:xfrm>
                    <a:off x="1178805" y="1366092"/>
                    <a:ext cx="763681" cy="2476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23" name="Rectangle 122"/>
                  <p:cNvSpPr/>
                  <p:nvPr/>
                </p:nvSpPr>
                <p:spPr>
                  <a:xfrm>
                    <a:off x="1905918" y="44068"/>
                    <a:ext cx="171450" cy="2162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24" name="Text Box 230"/>
                  <p:cNvSpPr txBox="1"/>
                  <p:nvPr/>
                </p:nvSpPr>
                <p:spPr>
                  <a:xfrm>
                    <a:off x="1212402" y="1745327"/>
                    <a:ext cx="259080" cy="30954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400" dirty="0">
                        <a:effectLst/>
                        <a:latin typeface="Century Gothic" panose="020B0502020202020204" pitchFamily="34" charset="0"/>
                        <a:ea typeface="Calibri" panose="020F0502020204030204" pitchFamily="34" charset="0"/>
                        <a:cs typeface="Times New Roman" panose="02020603050405020304" pitchFamily="18" charset="0"/>
                      </a:rPr>
                      <a:t>3</a:t>
                    </a:r>
                  </a:p>
                </p:txBody>
              </p:sp>
            </p:grpSp>
            <p:grpSp>
              <p:nvGrpSpPr>
                <p:cNvPr id="107" name="Group 106"/>
                <p:cNvGrpSpPr/>
                <p:nvPr/>
              </p:nvGrpSpPr>
              <p:grpSpPr>
                <a:xfrm>
                  <a:off x="88135" y="231353"/>
                  <a:ext cx="1294928" cy="1892953"/>
                  <a:chOff x="0" y="-1"/>
                  <a:chExt cx="1294928" cy="1892953"/>
                </a:xfrm>
              </p:grpSpPr>
              <p:sp>
                <p:nvSpPr>
                  <p:cNvPr id="108" name="Oval 107"/>
                  <p:cNvSpPr/>
                  <p:nvPr/>
                </p:nvSpPr>
                <p:spPr>
                  <a:xfrm>
                    <a:off x="815248" y="-1"/>
                    <a:ext cx="94089" cy="1077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09" name="Oval 108"/>
                  <p:cNvSpPr/>
                  <p:nvPr/>
                </p:nvSpPr>
                <p:spPr>
                  <a:xfrm>
                    <a:off x="418641" y="242370"/>
                    <a:ext cx="94089" cy="1082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10" name="Oval 109"/>
                  <p:cNvSpPr/>
                  <p:nvPr/>
                </p:nvSpPr>
                <p:spPr>
                  <a:xfrm>
                    <a:off x="0" y="870333"/>
                    <a:ext cx="94089" cy="1082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11" name="Oval 110"/>
                  <p:cNvSpPr/>
                  <p:nvPr/>
                </p:nvSpPr>
                <p:spPr>
                  <a:xfrm>
                    <a:off x="1200839" y="1784733"/>
                    <a:ext cx="94089" cy="1082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grpSp>
          </p:grpSp>
        </p:grpSp>
      </p:grpSp>
      <p:sp>
        <p:nvSpPr>
          <p:cNvPr id="6" name="TextBox 5">
            <a:extLst>
              <a:ext uri="{FF2B5EF4-FFF2-40B4-BE49-F238E27FC236}">
                <a16:creationId xmlns:a16="http://schemas.microsoft.com/office/drawing/2014/main" id="{D41B3339-CFA9-42E1-BEB0-BF2B8698AE87}"/>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248897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Pseudo-Replication Problem</a:t>
            </a:r>
          </a:p>
        </p:txBody>
      </p:sp>
      <p:grpSp>
        <p:nvGrpSpPr>
          <p:cNvPr id="122" name="Group 121"/>
          <p:cNvGrpSpPr/>
          <p:nvPr/>
        </p:nvGrpSpPr>
        <p:grpSpPr>
          <a:xfrm>
            <a:off x="3376528" y="1705132"/>
            <a:ext cx="7970851" cy="4792632"/>
            <a:chOff x="1573134" y="828471"/>
            <a:chExt cx="8666550" cy="5346225"/>
          </a:xfrm>
        </p:grpSpPr>
        <p:sp>
          <p:nvSpPr>
            <p:cNvPr id="123" name="Rectangle 122"/>
            <p:cNvSpPr/>
            <p:nvPr/>
          </p:nvSpPr>
          <p:spPr>
            <a:xfrm>
              <a:off x="1573134" y="828471"/>
              <a:ext cx="7717536" cy="5346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nvGrpSpPr>
            <p:cNvPr id="124" name="Group 123"/>
            <p:cNvGrpSpPr/>
            <p:nvPr/>
          </p:nvGrpSpPr>
          <p:grpSpPr>
            <a:xfrm>
              <a:off x="1678420" y="837190"/>
              <a:ext cx="8561264" cy="5162901"/>
              <a:chOff x="1678420" y="837190"/>
              <a:chExt cx="8561264" cy="5162901"/>
            </a:xfrm>
          </p:grpSpPr>
          <p:sp>
            <p:nvSpPr>
              <p:cNvPr id="125" name="Rectangle 124"/>
              <p:cNvSpPr/>
              <p:nvPr/>
            </p:nvSpPr>
            <p:spPr>
              <a:xfrm>
                <a:off x="8364125" y="838613"/>
                <a:ext cx="1875559" cy="2834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99"/>
                    </a:solidFill>
                    <a:latin typeface="Century Gothic" panose="020B0502020202020204" pitchFamily="34" charset="0"/>
                    <a:cs typeface="Times New Roman" panose="02020603050405020304" pitchFamily="18" charset="0"/>
                  </a:rPr>
                  <a:t>Out of Bag</a:t>
                </a:r>
              </a:p>
            </p:txBody>
          </p:sp>
          <p:sp>
            <p:nvSpPr>
              <p:cNvPr id="126" name="Rectangle 125"/>
              <p:cNvSpPr/>
              <p:nvPr/>
            </p:nvSpPr>
            <p:spPr>
              <a:xfrm>
                <a:off x="8416105" y="1547366"/>
                <a:ext cx="923082" cy="4299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99"/>
                    </a:solidFill>
                    <a:latin typeface="Century Gothic" panose="020B0502020202020204" pitchFamily="34" charset="0"/>
                    <a:cs typeface="Times New Roman" panose="02020603050405020304" pitchFamily="18" charset="0"/>
                  </a:rPr>
                  <a:t>Bag</a:t>
                </a:r>
              </a:p>
            </p:txBody>
          </p:sp>
          <p:sp>
            <p:nvSpPr>
              <p:cNvPr id="127" name="Rectangle 126"/>
              <p:cNvSpPr/>
              <p:nvPr/>
            </p:nvSpPr>
            <p:spPr>
              <a:xfrm>
                <a:off x="8438900" y="3553051"/>
                <a:ext cx="1760157" cy="267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99"/>
                    </a:solidFill>
                    <a:latin typeface="Century Gothic" panose="020B0502020202020204" pitchFamily="34" charset="0"/>
                    <a:cs typeface="Times New Roman" panose="02020603050405020304" pitchFamily="18" charset="0"/>
                  </a:rPr>
                  <a:t>Out of Bag</a:t>
                </a:r>
              </a:p>
            </p:txBody>
          </p:sp>
          <p:sp>
            <p:nvSpPr>
              <p:cNvPr id="128" name="Rectangle 127"/>
              <p:cNvSpPr/>
              <p:nvPr/>
            </p:nvSpPr>
            <p:spPr>
              <a:xfrm>
                <a:off x="8416104" y="4340231"/>
                <a:ext cx="874566" cy="33422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99"/>
                    </a:solidFill>
                    <a:latin typeface="Century Gothic" panose="020B0502020202020204" pitchFamily="34" charset="0"/>
                    <a:cs typeface="Times New Roman" panose="02020603050405020304" pitchFamily="18" charset="0"/>
                  </a:rPr>
                  <a:t>Bag</a:t>
                </a:r>
              </a:p>
            </p:txBody>
          </p:sp>
          <p:grpSp>
            <p:nvGrpSpPr>
              <p:cNvPr id="129" name="Group 128"/>
              <p:cNvGrpSpPr/>
              <p:nvPr/>
            </p:nvGrpSpPr>
            <p:grpSpPr>
              <a:xfrm>
                <a:off x="1678420" y="837190"/>
                <a:ext cx="6737683" cy="5162901"/>
                <a:chOff x="1678420" y="837190"/>
                <a:chExt cx="6737683" cy="5162901"/>
              </a:xfrm>
            </p:grpSpPr>
            <p:sp>
              <p:nvSpPr>
                <p:cNvPr id="130" name="TextBox 129"/>
                <p:cNvSpPr txBox="1"/>
                <p:nvPr/>
              </p:nvSpPr>
              <p:spPr>
                <a:xfrm>
                  <a:off x="5949376" y="3533689"/>
                  <a:ext cx="2466727" cy="771167"/>
                </a:xfrm>
                <a:prstGeom prst="rect">
                  <a:avLst/>
                </a:prstGeom>
                <a:noFill/>
                <a:ln>
                  <a:solidFill>
                    <a:schemeClr val="tx1"/>
                  </a:solidFill>
                  <a:prstDash val="dash"/>
                </a:ln>
              </p:spPr>
              <p:txBody>
                <a:bodyPr wrap="square" rtlCol="0">
                  <a:spAutoFit/>
                </a:bodyPr>
                <a:lstStyle/>
                <a:p>
                  <a:endParaRPr lang="en-US" dirty="0">
                    <a:latin typeface="Century Gothic" panose="020B0502020202020204" pitchFamily="34" charset="0"/>
                  </a:endParaRPr>
                </a:p>
              </p:txBody>
            </p:sp>
            <p:sp>
              <p:nvSpPr>
                <p:cNvPr id="131" name="TextBox 130"/>
                <p:cNvSpPr txBox="1"/>
                <p:nvPr/>
              </p:nvSpPr>
              <p:spPr>
                <a:xfrm>
                  <a:off x="5955992" y="837190"/>
                  <a:ext cx="2434181" cy="718388"/>
                </a:xfrm>
                <a:prstGeom prst="rect">
                  <a:avLst/>
                </a:prstGeom>
                <a:noFill/>
                <a:ln>
                  <a:solidFill>
                    <a:schemeClr val="tx1"/>
                  </a:solidFill>
                  <a:prstDash val="dash"/>
                </a:ln>
              </p:spPr>
              <p:txBody>
                <a:bodyPr wrap="square" rtlCol="0">
                  <a:spAutoFit/>
                </a:bodyPr>
                <a:lstStyle/>
                <a:p>
                  <a:endParaRPr lang="en-US" dirty="0">
                    <a:latin typeface="Century Gothic" panose="020B0502020202020204" pitchFamily="34" charset="0"/>
                  </a:endParaRPr>
                </a:p>
              </p:txBody>
            </p:sp>
            <p:sp>
              <p:nvSpPr>
                <p:cNvPr id="132" name="TextBox 131"/>
                <p:cNvSpPr txBox="1"/>
                <p:nvPr/>
              </p:nvSpPr>
              <p:spPr>
                <a:xfrm>
                  <a:off x="1678420" y="2480145"/>
                  <a:ext cx="2429733" cy="2474319"/>
                </a:xfrm>
                <a:prstGeom prst="rect">
                  <a:avLst/>
                </a:prstGeom>
                <a:noFill/>
                <a:ln w="28575">
                  <a:solidFill>
                    <a:schemeClr val="tx1"/>
                  </a:solidFill>
                </a:ln>
              </p:spPr>
              <p:txBody>
                <a:bodyPr wrap="square" rtlCol="0">
                  <a:spAutoFit/>
                </a:bodyPr>
                <a:lstStyle/>
                <a:p>
                  <a:endParaRPr lang="en-US" dirty="0">
                    <a:latin typeface="Century Gothic" panose="020B0502020202020204" pitchFamily="34" charset="0"/>
                  </a:endParaRPr>
                </a:p>
              </p:txBody>
            </p:sp>
            <p:sp>
              <p:nvSpPr>
                <p:cNvPr id="133" name="Oval 132"/>
                <p:cNvSpPr/>
                <p:nvPr/>
              </p:nvSpPr>
              <p:spPr>
                <a:xfrm>
                  <a:off x="1760235" y="3501584"/>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34" name="Oval 133"/>
                <p:cNvSpPr/>
                <p:nvPr/>
              </p:nvSpPr>
              <p:spPr>
                <a:xfrm>
                  <a:off x="2964847" y="3194886"/>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35" name="Oval 134"/>
                <p:cNvSpPr/>
                <p:nvPr/>
              </p:nvSpPr>
              <p:spPr>
                <a:xfrm>
                  <a:off x="2576990" y="4285101"/>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36" name="Oval 135"/>
                <p:cNvSpPr/>
                <p:nvPr/>
              </p:nvSpPr>
              <p:spPr>
                <a:xfrm>
                  <a:off x="1732417" y="2535466"/>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37" name="Oval 136"/>
                <p:cNvSpPr/>
                <p:nvPr/>
              </p:nvSpPr>
              <p:spPr>
                <a:xfrm>
                  <a:off x="1789830" y="4219218"/>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38" name="Oval 137"/>
                <p:cNvSpPr/>
                <p:nvPr/>
              </p:nvSpPr>
              <p:spPr>
                <a:xfrm>
                  <a:off x="2784533" y="2555699"/>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39" name="Oval 138"/>
                <p:cNvSpPr/>
                <p:nvPr/>
              </p:nvSpPr>
              <p:spPr>
                <a:xfrm>
                  <a:off x="3450637" y="2715582"/>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40" name="Oval 139"/>
                <p:cNvSpPr/>
                <p:nvPr/>
              </p:nvSpPr>
              <p:spPr>
                <a:xfrm>
                  <a:off x="3250112" y="4161408"/>
                  <a:ext cx="561474" cy="561474"/>
                </a:xfrm>
                <a:prstGeom prst="ellipse">
                  <a:avLst/>
                </a:prstGeom>
                <a:pattFill prst="dkUpDiag">
                  <a:fgClr>
                    <a:schemeClr val="tx1"/>
                  </a:fgClr>
                  <a:bgClr>
                    <a:schemeClr val="bg1"/>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41" name="Rectangle 140"/>
                <p:cNvSpPr/>
                <p:nvPr/>
              </p:nvSpPr>
              <p:spPr>
                <a:xfrm>
                  <a:off x="5967163" y="1618737"/>
                  <a:ext cx="2427564" cy="159979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42" name="Rectangle 141"/>
                <p:cNvSpPr/>
                <p:nvPr/>
              </p:nvSpPr>
              <p:spPr>
                <a:xfrm>
                  <a:off x="1678420" y="2029566"/>
                  <a:ext cx="2133166"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99"/>
                      </a:solidFill>
                      <a:latin typeface="Century Gothic" panose="020B0502020202020204" pitchFamily="34" charset="0"/>
                      <a:cs typeface="Times New Roman" panose="02020603050405020304" pitchFamily="18" charset="0"/>
                    </a:rPr>
                    <a:t>Original Sample</a:t>
                  </a:r>
                </a:p>
              </p:txBody>
            </p:sp>
            <p:sp>
              <p:nvSpPr>
                <p:cNvPr id="143" name="Oval 142"/>
                <p:cNvSpPr/>
                <p:nvPr/>
              </p:nvSpPr>
              <p:spPr>
                <a:xfrm>
                  <a:off x="2223059" y="3088847"/>
                  <a:ext cx="561474" cy="561474"/>
                </a:xfrm>
                <a:prstGeom prst="ellipse">
                  <a:avLst/>
                </a:prstGeom>
                <a:pattFill prst="dkUpDiag">
                  <a:fgClr>
                    <a:schemeClr val="tx1"/>
                  </a:fgClr>
                  <a:bgClr>
                    <a:schemeClr val="bg1"/>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cxnSp>
              <p:nvCxnSpPr>
                <p:cNvPr id="144" name="Straight Arrow Connector 143"/>
                <p:cNvCxnSpPr>
                  <a:stCxn id="143" idx="5"/>
                  <a:endCxn id="140" idx="1"/>
                </p:cNvCxnSpPr>
                <p:nvPr/>
              </p:nvCxnSpPr>
              <p:spPr>
                <a:xfrm>
                  <a:off x="2702307" y="3568095"/>
                  <a:ext cx="630031" cy="675539"/>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5" name="Oval 144"/>
                <p:cNvSpPr/>
                <p:nvPr/>
              </p:nvSpPr>
              <p:spPr>
                <a:xfrm>
                  <a:off x="6035746" y="1812269"/>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46" name="Oval 145"/>
                <p:cNvSpPr/>
                <p:nvPr/>
              </p:nvSpPr>
              <p:spPr>
                <a:xfrm>
                  <a:off x="6900208" y="1864385"/>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47" name="Oval 146"/>
                <p:cNvSpPr/>
                <p:nvPr/>
              </p:nvSpPr>
              <p:spPr>
                <a:xfrm>
                  <a:off x="6852501" y="2595786"/>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48" name="Oval 147"/>
                <p:cNvSpPr/>
                <p:nvPr/>
              </p:nvSpPr>
              <p:spPr>
                <a:xfrm>
                  <a:off x="6007928" y="877147"/>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49" name="Oval 148"/>
                <p:cNvSpPr/>
                <p:nvPr/>
              </p:nvSpPr>
              <p:spPr>
                <a:xfrm>
                  <a:off x="6065341" y="2529903"/>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50" name="Oval 149"/>
                <p:cNvSpPr/>
                <p:nvPr/>
              </p:nvSpPr>
              <p:spPr>
                <a:xfrm>
                  <a:off x="7789326" y="2109295"/>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51" name="Oval 150"/>
                <p:cNvSpPr/>
                <p:nvPr/>
              </p:nvSpPr>
              <p:spPr>
                <a:xfrm>
                  <a:off x="7518415" y="918103"/>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52" name="Oval 151"/>
                <p:cNvSpPr/>
                <p:nvPr/>
              </p:nvSpPr>
              <p:spPr>
                <a:xfrm>
                  <a:off x="7432837" y="2625817"/>
                  <a:ext cx="561474" cy="561474"/>
                </a:xfrm>
                <a:prstGeom prst="ellipse">
                  <a:avLst/>
                </a:prstGeom>
                <a:pattFill prst="dkUpDiag">
                  <a:fgClr>
                    <a:schemeClr val="tx1"/>
                  </a:fgClr>
                  <a:bgClr>
                    <a:schemeClr val="bg1"/>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53" name="Oval 152"/>
                <p:cNvSpPr/>
                <p:nvPr/>
              </p:nvSpPr>
              <p:spPr>
                <a:xfrm>
                  <a:off x="6642103" y="936209"/>
                  <a:ext cx="561474" cy="561474"/>
                </a:xfrm>
                <a:prstGeom prst="ellipse">
                  <a:avLst/>
                </a:prstGeom>
                <a:pattFill prst="dkUpDiag">
                  <a:fgClr>
                    <a:schemeClr val="tx1"/>
                  </a:fgClr>
                  <a:bgClr>
                    <a:schemeClr val="bg1"/>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54" name="Rectangle 153"/>
                <p:cNvSpPr/>
                <p:nvPr/>
              </p:nvSpPr>
              <p:spPr>
                <a:xfrm>
                  <a:off x="5962609" y="4353750"/>
                  <a:ext cx="2427564" cy="1600200"/>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55" name="Oval 154"/>
                <p:cNvSpPr/>
                <p:nvPr/>
              </p:nvSpPr>
              <p:spPr>
                <a:xfrm>
                  <a:off x="6031192" y="4578278"/>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56" name="Oval 155"/>
                <p:cNvSpPr/>
                <p:nvPr/>
              </p:nvSpPr>
              <p:spPr>
                <a:xfrm>
                  <a:off x="6895654" y="4630394"/>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57" name="Oval 156"/>
                <p:cNvSpPr/>
                <p:nvPr/>
              </p:nvSpPr>
              <p:spPr>
                <a:xfrm>
                  <a:off x="6847947" y="5303920"/>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58" name="Oval 157"/>
                <p:cNvSpPr/>
                <p:nvPr/>
              </p:nvSpPr>
              <p:spPr>
                <a:xfrm>
                  <a:off x="6003374" y="3612160"/>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59" name="Oval 158"/>
                <p:cNvSpPr/>
                <p:nvPr/>
              </p:nvSpPr>
              <p:spPr>
                <a:xfrm>
                  <a:off x="6060787" y="5295912"/>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60" name="Oval 159"/>
                <p:cNvSpPr/>
                <p:nvPr/>
              </p:nvSpPr>
              <p:spPr>
                <a:xfrm>
                  <a:off x="7769274" y="4875304"/>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61" name="Oval 160"/>
                <p:cNvSpPr/>
                <p:nvPr/>
              </p:nvSpPr>
              <p:spPr>
                <a:xfrm>
                  <a:off x="7709020" y="3684230"/>
                  <a:ext cx="561474" cy="561474"/>
                </a:xfrm>
                <a:prstGeom prst="ellipse">
                  <a:avLst/>
                </a:prstGeom>
                <a:pattFill prst="dkUpDiag">
                  <a:fgClr>
                    <a:schemeClr val="tx1"/>
                  </a:fgClr>
                  <a:bgClr>
                    <a:schemeClr val="bg1"/>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62" name="Oval 161"/>
                <p:cNvSpPr/>
                <p:nvPr/>
              </p:nvSpPr>
              <p:spPr>
                <a:xfrm>
                  <a:off x="7428283" y="5357101"/>
                  <a:ext cx="561474" cy="56147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63" name="Oval 162"/>
                <p:cNvSpPr/>
                <p:nvPr/>
              </p:nvSpPr>
              <p:spPr>
                <a:xfrm>
                  <a:off x="6637549" y="3702218"/>
                  <a:ext cx="561474" cy="561474"/>
                </a:xfrm>
                <a:prstGeom prst="ellipse">
                  <a:avLst/>
                </a:prstGeom>
                <a:pattFill prst="dkUpDiag">
                  <a:fgClr>
                    <a:schemeClr val="tx1"/>
                  </a:fgClr>
                  <a:bgClr>
                    <a:schemeClr val="bg1"/>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cxnSp>
              <p:nvCxnSpPr>
                <p:cNvPr id="164" name="Straight Arrow Connector 163"/>
                <p:cNvCxnSpPr/>
                <p:nvPr/>
              </p:nvCxnSpPr>
              <p:spPr>
                <a:xfrm flipV="1">
                  <a:off x="6918286" y="3955917"/>
                  <a:ext cx="1071471" cy="27038"/>
                </a:xfrm>
                <a:prstGeom prst="straightConnector1">
                  <a:avLst/>
                </a:prstGeom>
                <a:ln w="28575">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65" name="Elbow Connector 164"/>
                <p:cNvCxnSpPr>
                  <a:stCxn id="132" idx="3"/>
                  <a:endCxn id="141" idx="1"/>
                </p:cNvCxnSpPr>
                <p:nvPr/>
              </p:nvCxnSpPr>
              <p:spPr>
                <a:xfrm flipV="1">
                  <a:off x="4108153" y="2418633"/>
                  <a:ext cx="1859010" cy="1298672"/>
                </a:xfrm>
                <a:prstGeom prst="bentConnector3">
                  <a:avLst>
                    <a:gd name="adj1" fmla="val 19115"/>
                  </a:avLst>
                </a:prstGeom>
                <a:ln>
                  <a:solidFill>
                    <a:schemeClr val="tx1"/>
                  </a:solidFill>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66" name="Elbow Connector 165"/>
                <p:cNvCxnSpPr>
                  <a:endCxn id="154" idx="1"/>
                </p:cNvCxnSpPr>
                <p:nvPr/>
              </p:nvCxnSpPr>
              <p:spPr>
                <a:xfrm>
                  <a:off x="4103767" y="3856768"/>
                  <a:ext cx="1858842" cy="1297082"/>
                </a:xfrm>
                <a:prstGeom prst="bentConnector3">
                  <a:avLst>
                    <a:gd name="adj1" fmla="val 18866"/>
                  </a:avLst>
                </a:prstGeom>
                <a:ln>
                  <a:solidFill>
                    <a:schemeClr val="tx1"/>
                  </a:solidFill>
                  <a:headEnd w="sm" len="sm"/>
                  <a:tailEnd type="triangle" w="lg" len="lg"/>
                </a:ln>
              </p:spPr>
              <p:style>
                <a:lnRef idx="1">
                  <a:schemeClr val="accent1"/>
                </a:lnRef>
                <a:fillRef idx="0">
                  <a:schemeClr val="accent1"/>
                </a:fillRef>
                <a:effectRef idx="0">
                  <a:schemeClr val="accent1"/>
                </a:effectRef>
                <a:fontRef idx="minor">
                  <a:schemeClr val="tx1"/>
                </a:fontRef>
              </p:style>
            </p:cxnSp>
            <p:sp>
              <p:nvSpPr>
                <p:cNvPr id="167" name="Rectangle 166"/>
                <p:cNvSpPr/>
                <p:nvPr/>
              </p:nvSpPr>
              <p:spPr>
                <a:xfrm>
                  <a:off x="4279052" y="1604019"/>
                  <a:ext cx="1646937" cy="92091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entury Gothic" panose="020B0502020202020204" pitchFamily="34" charset="0"/>
                      <a:cs typeface="Times New Roman" panose="02020603050405020304" pitchFamily="18" charset="0"/>
                    </a:rPr>
                    <a:t>Random Resampling</a:t>
                  </a:r>
                </a:p>
              </p:txBody>
            </p:sp>
            <p:sp>
              <p:nvSpPr>
                <p:cNvPr id="168" name="Rectangle 167"/>
                <p:cNvSpPr/>
                <p:nvPr/>
              </p:nvSpPr>
              <p:spPr>
                <a:xfrm>
                  <a:off x="4314195" y="5079178"/>
                  <a:ext cx="1645167" cy="92091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entury Gothic" panose="020B0502020202020204" pitchFamily="34" charset="0"/>
                      <a:cs typeface="Times New Roman" panose="02020603050405020304" pitchFamily="18" charset="0"/>
                    </a:rPr>
                    <a:t>Blocked Resampling</a:t>
                  </a:r>
                </a:p>
              </p:txBody>
            </p:sp>
            <mc:AlternateContent xmlns:mc="http://schemas.openxmlformats.org/markup-compatibility/2006" xmlns:a14="http://schemas.microsoft.com/office/drawing/2010/main">
              <mc:Choice Requires="a14">
                <p:sp>
                  <p:nvSpPr>
                    <p:cNvPr id="169" name="TextBox 168"/>
                    <p:cNvSpPr txBox="1"/>
                    <p:nvPr/>
                  </p:nvSpPr>
                  <p:spPr>
                    <a:xfrm>
                      <a:off x="3265486" y="3843666"/>
                      <a:ext cx="842667" cy="375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sup>
                            </m:sSup>
                          </m:oMath>
                        </m:oMathPara>
                      </a14:m>
                      <a:endParaRPr lang="en-US" dirty="0">
                        <a:latin typeface="Century Gothic" panose="020B0502020202020204" pitchFamily="34" charset="0"/>
                      </a:endParaRPr>
                    </a:p>
                  </p:txBody>
                </p:sp>
              </mc:Choice>
              <mc:Fallback xmlns="">
                <p:sp>
                  <p:nvSpPr>
                    <p:cNvPr id="169" name="TextBox 168"/>
                    <p:cNvSpPr txBox="1">
                      <a:spLocks noRot="1" noChangeAspect="1" noMove="1" noResize="1" noEditPoints="1" noAdjustHandles="1" noChangeArrowheads="1" noChangeShapeType="1" noTextEdit="1"/>
                    </p:cNvSpPr>
                    <p:nvPr/>
                  </p:nvSpPr>
                  <p:spPr>
                    <a:xfrm>
                      <a:off x="3265486" y="3843666"/>
                      <a:ext cx="842667" cy="3755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0" name="TextBox 169"/>
                    <p:cNvSpPr txBox="1"/>
                    <p:nvPr/>
                  </p:nvSpPr>
                  <p:spPr>
                    <a:xfrm>
                      <a:off x="2267251" y="2792063"/>
                      <a:ext cx="503921" cy="374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𝑑</m:t>
                                </m:r>
                              </m:sup>
                            </m:sSup>
                          </m:oMath>
                        </m:oMathPara>
                      </a14:m>
                      <a:endParaRPr lang="en-US" dirty="0">
                        <a:latin typeface="Century Gothic" panose="020B0502020202020204" pitchFamily="34" charset="0"/>
                      </a:endParaRPr>
                    </a:p>
                  </p:txBody>
                </p:sp>
              </mc:Choice>
              <mc:Fallback xmlns="">
                <p:sp>
                  <p:nvSpPr>
                    <p:cNvPr id="170" name="TextBox 169"/>
                    <p:cNvSpPr txBox="1">
                      <a:spLocks noRot="1" noChangeAspect="1" noMove="1" noResize="1" noEditPoints="1" noAdjustHandles="1" noChangeArrowheads="1" noChangeShapeType="1" noTextEdit="1"/>
                    </p:cNvSpPr>
                    <p:nvPr/>
                  </p:nvSpPr>
                  <p:spPr>
                    <a:xfrm>
                      <a:off x="2267251" y="2792063"/>
                      <a:ext cx="503921" cy="37427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p:cNvSpPr txBox="1"/>
                    <p:nvPr/>
                  </p:nvSpPr>
                  <p:spPr>
                    <a:xfrm>
                      <a:off x="2586807" y="3820712"/>
                      <a:ext cx="5237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oMath>
                        </m:oMathPara>
                      </a14:m>
                      <a:endParaRPr lang="en-US" dirty="0">
                        <a:latin typeface="Century Gothic" panose="020B0502020202020204" pitchFamily="34" charset="0"/>
                      </a:endParaRPr>
                    </a:p>
                  </p:txBody>
                </p:sp>
              </mc:Choice>
              <mc:Fallback xmlns="">
                <p:sp>
                  <p:nvSpPr>
                    <p:cNvPr id="171" name="TextBox 170"/>
                    <p:cNvSpPr txBox="1">
                      <a:spLocks noRot="1" noChangeAspect="1" noMove="1" noResize="1" noEditPoints="1" noAdjustHandles="1" noChangeArrowheads="1" noChangeShapeType="1" noTextEdit="1"/>
                    </p:cNvSpPr>
                    <p:nvPr/>
                  </p:nvSpPr>
                  <p:spPr>
                    <a:xfrm>
                      <a:off x="2586807" y="3820712"/>
                      <a:ext cx="523797" cy="369332"/>
                    </a:xfrm>
                    <a:prstGeom prst="rect">
                      <a:avLst/>
                    </a:prstGeom>
                    <a:blipFill>
                      <a:blip r:embed="rId5"/>
                      <a:stretch>
                        <a:fillRect/>
                      </a:stretch>
                    </a:blipFill>
                  </p:spPr>
                  <p:txBody>
                    <a:bodyPr/>
                    <a:lstStyle/>
                    <a:p>
                      <a:r>
                        <a:rPr lang="en-US">
                          <a:noFill/>
                        </a:rPr>
                        <a:t> </a:t>
                      </a:r>
                    </a:p>
                  </p:txBody>
                </p:sp>
              </mc:Fallback>
            </mc:AlternateContent>
          </p:grpSp>
        </p:grpSp>
      </p:grpSp>
      <p:sp>
        <p:nvSpPr>
          <p:cNvPr id="4" name="TextBox 3">
            <a:extLst>
              <a:ext uri="{FF2B5EF4-FFF2-40B4-BE49-F238E27FC236}">
                <a16:creationId xmlns:a16="http://schemas.microsoft.com/office/drawing/2014/main" id="{91B93E01-39E7-46AD-9131-ED3136D5C414}"/>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3254930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Cross-validation</a:t>
            </a:r>
          </a:p>
          <a:p>
            <a:pPr lvl="1"/>
            <a:r>
              <a:rPr lang="en-US" dirty="0"/>
              <a:t>Resubstitution</a:t>
            </a:r>
          </a:p>
          <a:p>
            <a:pPr lvl="1"/>
            <a:r>
              <a:rPr lang="en-US" dirty="0"/>
              <a:t>Randomized</a:t>
            </a:r>
          </a:p>
          <a:p>
            <a:pPr lvl="1"/>
            <a:r>
              <a:rPr lang="en-US" dirty="0"/>
              <a:t>Leave one group out</a:t>
            </a:r>
          </a:p>
          <a:p>
            <a:pPr lvl="1"/>
            <a:r>
              <a:rPr lang="en-US" dirty="0"/>
              <a:t>Leave multiple groups out</a:t>
            </a:r>
          </a:p>
          <a:p>
            <a:pPr lvl="1"/>
            <a:r>
              <a:rPr lang="en-US" strike="sngStrike" dirty="0"/>
              <a:t>Leave hierarchies out</a:t>
            </a:r>
          </a:p>
          <a:p>
            <a:r>
              <a:rPr lang="en-US" dirty="0"/>
              <a:t>Bootstrapping</a:t>
            </a:r>
          </a:p>
          <a:p>
            <a:pPr lvl="1"/>
            <a:r>
              <a:rPr lang="en-US" dirty="0"/>
              <a:t>Resubstitution</a:t>
            </a:r>
          </a:p>
          <a:p>
            <a:pPr lvl="1"/>
            <a:r>
              <a:rPr lang="en-US" dirty="0"/>
              <a:t>Randomized</a:t>
            </a:r>
          </a:p>
          <a:p>
            <a:pPr lvl="1"/>
            <a:r>
              <a:rPr lang="en-US" dirty="0"/>
              <a:t>Blocked by group</a:t>
            </a:r>
          </a:p>
          <a:p>
            <a:pPr lvl="1"/>
            <a:r>
              <a:rPr lang="en-US" dirty="0"/>
              <a:t>Blocked by multiple groups</a:t>
            </a:r>
          </a:p>
          <a:p>
            <a:pPr lvl="1"/>
            <a:r>
              <a:rPr lang="en-US" strike="sngStrike" dirty="0"/>
              <a:t>Blocked by hierarchy</a:t>
            </a:r>
          </a:p>
        </p:txBody>
      </p:sp>
      <p:sp>
        <p:nvSpPr>
          <p:cNvPr id="2" name="Title 1"/>
          <p:cNvSpPr>
            <a:spLocks noGrp="1"/>
          </p:cNvSpPr>
          <p:nvPr>
            <p:ph type="title"/>
          </p:nvPr>
        </p:nvSpPr>
        <p:spPr/>
        <p:txBody>
          <a:bodyPr/>
          <a:lstStyle/>
          <a:p>
            <a:r>
              <a:rPr lang="en-US" dirty="0"/>
              <a:t>Resampling Methods</a:t>
            </a:r>
          </a:p>
        </p:txBody>
      </p:sp>
      <p:grpSp>
        <p:nvGrpSpPr>
          <p:cNvPr id="117" name="Group 116"/>
          <p:cNvGrpSpPr/>
          <p:nvPr/>
        </p:nvGrpSpPr>
        <p:grpSpPr>
          <a:xfrm>
            <a:off x="8016550" y="3823746"/>
            <a:ext cx="2699256" cy="2801689"/>
            <a:chOff x="8016550" y="3997172"/>
            <a:chExt cx="2699256" cy="2801689"/>
          </a:xfrm>
        </p:grpSpPr>
        <p:grpSp>
          <p:nvGrpSpPr>
            <p:cNvPr id="32" name="Group 31"/>
            <p:cNvGrpSpPr/>
            <p:nvPr/>
          </p:nvGrpSpPr>
          <p:grpSpPr>
            <a:xfrm>
              <a:off x="8016550" y="3997172"/>
              <a:ext cx="2699256" cy="2488513"/>
              <a:chOff x="3920119" y="1507985"/>
              <a:chExt cx="5519753" cy="5088803"/>
            </a:xfrm>
          </p:grpSpPr>
          <p:grpSp>
            <p:nvGrpSpPr>
              <p:cNvPr id="33" name="Group 32"/>
              <p:cNvGrpSpPr/>
              <p:nvPr/>
            </p:nvGrpSpPr>
            <p:grpSpPr>
              <a:xfrm>
                <a:off x="3920119" y="1507985"/>
                <a:ext cx="3863504" cy="5088803"/>
                <a:chOff x="3920119" y="1507985"/>
                <a:chExt cx="3863504" cy="5088803"/>
              </a:xfrm>
            </p:grpSpPr>
            <p:grpSp>
              <p:nvGrpSpPr>
                <p:cNvPr id="40" name="Group 39"/>
                <p:cNvGrpSpPr/>
                <p:nvPr/>
              </p:nvGrpSpPr>
              <p:grpSpPr>
                <a:xfrm rot="16200000">
                  <a:off x="3307469" y="2120635"/>
                  <a:ext cx="5088803" cy="3863504"/>
                  <a:chOff x="7551335" y="4120005"/>
                  <a:chExt cx="3388653" cy="2572722"/>
                </a:xfrm>
              </p:grpSpPr>
              <p:pic>
                <p:nvPicPr>
                  <p:cNvPr id="57" name="Picture 56"/>
                  <p:cNvPicPr>
                    <a:picLocks noChangeAspect="1"/>
                  </p:cNvPicPr>
                  <p:nvPr/>
                </p:nvPicPr>
                <p:blipFill rotWithShape="1">
                  <a:blip r:embed="rId3">
                    <a:biLevel thresh="50000"/>
                  </a:blip>
                  <a:srcRect l="29064" r="28230"/>
                  <a:stretch/>
                </p:blipFill>
                <p:spPr>
                  <a:xfrm rot="5400000">
                    <a:off x="7959301" y="3712039"/>
                    <a:ext cx="2572722" cy="3388653"/>
                  </a:xfrm>
                  <a:prstGeom prst="rect">
                    <a:avLst/>
                  </a:prstGeom>
                </p:spPr>
              </p:pic>
              <p:sp>
                <p:nvSpPr>
                  <p:cNvPr id="58" name="Rectangle 57"/>
                  <p:cNvSpPr/>
                  <p:nvPr/>
                </p:nvSpPr>
                <p:spPr>
                  <a:xfrm>
                    <a:off x="8322590" y="4943958"/>
                    <a:ext cx="1162373" cy="790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grpSp>
              <p:nvGrpSpPr>
                <p:cNvPr id="41" name="Group 40"/>
                <p:cNvGrpSpPr/>
                <p:nvPr/>
              </p:nvGrpSpPr>
              <p:grpSpPr>
                <a:xfrm>
                  <a:off x="4726561" y="3591534"/>
                  <a:ext cx="2279694" cy="2311109"/>
                  <a:chOff x="1732417" y="2535466"/>
                  <a:chExt cx="2279694" cy="2311109"/>
                </a:xfrm>
              </p:grpSpPr>
              <p:sp>
                <p:nvSpPr>
                  <p:cNvPr id="47" name="Oval 46"/>
                  <p:cNvSpPr/>
                  <p:nvPr/>
                </p:nvSpPr>
                <p:spPr>
                  <a:xfrm>
                    <a:off x="1760235" y="3501584"/>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48" name="Oval 47"/>
                  <p:cNvSpPr/>
                  <p:nvPr/>
                </p:nvSpPr>
                <p:spPr>
                  <a:xfrm>
                    <a:off x="2964847" y="3194886"/>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49" name="Oval 48"/>
                  <p:cNvSpPr/>
                  <p:nvPr/>
                </p:nvSpPr>
                <p:spPr>
                  <a:xfrm>
                    <a:off x="2576990" y="4285101"/>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50" name="Oval 49"/>
                  <p:cNvSpPr/>
                  <p:nvPr/>
                </p:nvSpPr>
                <p:spPr>
                  <a:xfrm>
                    <a:off x="1732417" y="2535466"/>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51" name="Oval 50"/>
                  <p:cNvSpPr/>
                  <p:nvPr/>
                </p:nvSpPr>
                <p:spPr>
                  <a:xfrm>
                    <a:off x="1789830" y="4219218"/>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52" name="Oval 51"/>
                  <p:cNvSpPr/>
                  <p:nvPr/>
                </p:nvSpPr>
                <p:spPr>
                  <a:xfrm>
                    <a:off x="2784533" y="2555699"/>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53" name="Oval 52"/>
                  <p:cNvSpPr/>
                  <p:nvPr/>
                </p:nvSpPr>
                <p:spPr>
                  <a:xfrm>
                    <a:off x="3450637" y="2715582"/>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54" name="Oval 53"/>
                  <p:cNvSpPr/>
                  <p:nvPr/>
                </p:nvSpPr>
                <p:spPr>
                  <a:xfrm>
                    <a:off x="3250112" y="4161408"/>
                    <a:ext cx="561474" cy="561474"/>
                  </a:xfrm>
                  <a:prstGeom prst="ellipse">
                    <a:avLst/>
                  </a:prstGeom>
                  <a:pattFill prst="dkUpDiag">
                    <a:fgClr>
                      <a:schemeClr val="tx1"/>
                    </a:fgClr>
                    <a:bgClr>
                      <a:schemeClr val="bg1"/>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55" name="Oval 54"/>
                  <p:cNvSpPr/>
                  <p:nvPr/>
                </p:nvSpPr>
                <p:spPr>
                  <a:xfrm>
                    <a:off x="2223059" y="3088847"/>
                    <a:ext cx="561474" cy="561474"/>
                  </a:xfrm>
                  <a:prstGeom prst="ellipse">
                    <a:avLst/>
                  </a:prstGeom>
                  <a:pattFill prst="dkUpDiag">
                    <a:fgClr>
                      <a:schemeClr val="tx1"/>
                    </a:fgClr>
                    <a:bgClr>
                      <a:schemeClr val="bg1"/>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56" name="Straight Arrow Connector 55"/>
                  <p:cNvCxnSpPr>
                    <a:stCxn id="55" idx="5"/>
                    <a:endCxn id="54" idx="1"/>
                  </p:cNvCxnSpPr>
                  <p:nvPr/>
                </p:nvCxnSpPr>
                <p:spPr>
                  <a:xfrm>
                    <a:off x="2702307" y="3568095"/>
                    <a:ext cx="630031" cy="675539"/>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42" name="Oval 41"/>
                <p:cNvSpPr/>
                <p:nvPr/>
              </p:nvSpPr>
              <p:spPr>
                <a:xfrm>
                  <a:off x="5338643" y="4772724"/>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43" name="Oval 42"/>
                <p:cNvSpPr/>
                <p:nvPr/>
              </p:nvSpPr>
              <p:spPr>
                <a:xfrm>
                  <a:off x="6606983" y="4527582"/>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44" name="Oval 43"/>
                <p:cNvSpPr/>
                <p:nvPr/>
              </p:nvSpPr>
              <p:spPr>
                <a:xfrm>
                  <a:off x="6805730" y="5341169"/>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45" name="Oval 44"/>
                <p:cNvSpPr/>
                <p:nvPr/>
              </p:nvSpPr>
              <p:spPr>
                <a:xfrm>
                  <a:off x="4283343" y="4144915"/>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46" name="Oval 45"/>
                <p:cNvSpPr/>
                <p:nvPr/>
              </p:nvSpPr>
              <p:spPr>
                <a:xfrm>
                  <a:off x="4305234" y="4916469"/>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sp>
            <p:nvSpPr>
              <p:cNvPr id="34" name="Oval 33"/>
              <p:cNvSpPr/>
              <p:nvPr/>
            </p:nvSpPr>
            <p:spPr>
              <a:xfrm>
                <a:off x="7828491" y="5477943"/>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35" name="Oval 34"/>
              <p:cNvSpPr/>
              <p:nvPr/>
            </p:nvSpPr>
            <p:spPr>
              <a:xfrm>
                <a:off x="8456744" y="5477943"/>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36" name="Oval 35"/>
              <p:cNvSpPr/>
              <p:nvPr/>
            </p:nvSpPr>
            <p:spPr>
              <a:xfrm>
                <a:off x="8141430" y="5219300"/>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37" name="Oval 36"/>
              <p:cNvSpPr/>
              <p:nvPr/>
            </p:nvSpPr>
            <p:spPr>
              <a:xfrm>
                <a:off x="8878398" y="5531282"/>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38" name="Oval 37"/>
              <p:cNvSpPr/>
              <p:nvPr/>
            </p:nvSpPr>
            <p:spPr>
              <a:xfrm>
                <a:off x="8617883" y="5108345"/>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39" name="Oval 38"/>
              <p:cNvSpPr/>
              <p:nvPr/>
            </p:nvSpPr>
            <p:spPr>
              <a:xfrm>
                <a:off x="8207233" y="5629359"/>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sp>
          <p:nvSpPr>
            <p:cNvPr id="115" name="TextBox 114"/>
            <p:cNvSpPr txBox="1"/>
            <p:nvPr/>
          </p:nvSpPr>
          <p:spPr>
            <a:xfrm>
              <a:off x="10080845" y="6427670"/>
              <a:ext cx="601447" cy="369332"/>
            </a:xfrm>
            <a:prstGeom prst="rect">
              <a:avLst/>
            </a:prstGeom>
            <a:noFill/>
          </p:spPr>
          <p:txBody>
            <a:bodyPr wrap="none" rtlCol="0">
              <a:spAutoFit/>
            </a:bodyPr>
            <a:lstStyle/>
            <a:p>
              <a:r>
                <a:rPr lang="en-US" dirty="0">
                  <a:latin typeface="Century Gothic" panose="020B0502020202020204" pitchFamily="34" charset="0"/>
                  <a:cs typeface="Arial" panose="020B0604020202020204" pitchFamily="34" charset="0"/>
                </a:rPr>
                <a:t>Test</a:t>
              </a:r>
            </a:p>
          </p:txBody>
        </p:sp>
        <p:sp>
          <p:nvSpPr>
            <p:cNvPr id="116" name="TextBox 115"/>
            <p:cNvSpPr txBox="1"/>
            <p:nvPr/>
          </p:nvSpPr>
          <p:spPr>
            <a:xfrm>
              <a:off x="8489213" y="6429529"/>
              <a:ext cx="1039067" cy="369332"/>
            </a:xfrm>
            <a:prstGeom prst="rect">
              <a:avLst/>
            </a:prstGeom>
            <a:noFill/>
          </p:spPr>
          <p:txBody>
            <a:bodyPr wrap="none" rtlCol="0">
              <a:spAutoFit/>
            </a:bodyPr>
            <a:lstStyle/>
            <a:p>
              <a:r>
                <a:rPr lang="en-US" dirty="0">
                  <a:latin typeface="Century Gothic" panose="020B0502020202020204" pitchFamily="34" charset="0"/>
                  <a:cs typeface="Arial" panose="020B0604020202020204" pitchFamily="34" charset="0"/>
                </a:rPr>
                <a:t>Training</a:t>
              </a:r>
            </a:p>
          </p:txBody>
        </p:sp>
      </p:grpSp>
      <p:grpSp>
        <p:nvGrpSpPr>
          <p:cNvPr id="59" name="Group 58"/>
          <p:cNvGrpSpPr/>
          <p:nvPr/>
        </p:nvGrpSpPr>
        <p:grpSpPr>
          <a:xfrm>
            <a:off x="7655729" y="1752917"/>
            <a:ext cx="4493425" cy="2563386"/>
            <a:chOff x="5623037" y="1677843"/>
            <a:chExt cx="5420657" cy="3092350"/>
          </a:xfrm>
        </p:grpSpPr>
        <p:grpSp>
          <p:nvGrpSpPr>
            <p:cNvPr id="60" name="Group 59"/>
            <p:cNvGrpSpPr/>
            <p:nvPr/>
          </p:nvGrpSpPr>
          <p:grpSpPr>
            <a:xfrm>
              <a:off x="5623037" y="2188042"/>
              <a:ext cx="3210978" cy="274321"/>
              <a:chOff x="4376671" y="1825057"/>
              <a:chExt cx="3210978" cy="274321"/>
            </a:xfrm>
          </p:grpSpPr>
          <p:sp>
            <p:nvSpPr>
              <p:cNvPr id="105" name="Rectangle 104"/>
              <p:cNvSpPr/>
              <p:nvPr/>
            </p:nvSpPr>
            <p:spPr>
              <a:xfrm>
                <a:off x="4376671" y="1825058"/>
                <a:ext cx="3210978" cy="27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106" name="Straight Connector 105"/>
              <p:cNvCxnSpPr/>
              <p:nvPr/>
            </p:nvCxnSpPr>
            <p:spPr>
              <a:xfrm>
                <a:off x="5016751" y="1825058"/>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29691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65683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6947569"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5623037" y="2597300"/>
              <a:ext cx="3210978" cy="274321"/>
              <a:chOff x="4376671" y="1825057"/>
              <a:chExt cx="3210978" cy="274321"/>
            </a:xfrm>
          </p:grpSpPr>
          <p:sp>
            <p:nvSpPr>
              <p:cNvPr id="100" name="Rectangle 99"/>
              <p:cNvSpPr/>
              <p:nvPr/>
            </p:nvSpPr>
            <p:spPr>
              <a:xfrm>
                <a:off x="4376671" y="1825058"/>
                <a:ext cx="3210978" cy="27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101" name="Straight Connector 100"/>
              <p:cNvCxnSpPr/>
              <p:nvPr/>
            </p:nvCxnSpPr>
            <p:spPr>
              <a:xfrm>
                <a:off x="5016751" y="1825058"/>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29691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565683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947569"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5623037" y="3006558"/>
              <a:ext cx="3210978" cy="274321"/>
              <a:chOff x="4376671" y="1825057"/>
              <a:chExt cx="3210978" cy="274321"/>
            </a:xfrm>
          </p:grpSpPr>
          <p:sp>
            <p:nvSpPr>
              <p:cNvPr id="95" name="Rectangle 94"/>
              <p:cNvSpPr/>
              <p:nvPr/>
            </p:nvSpPr>
            <p:spPr>
              <a:xfrm>
                <a:off x="4376671" y="1825058"/>
                <a:ext cx="3210978" cy="274320"/>
              </a:xfrm>
              <a:prstGeom prst="rect">
                <a:avLst/>
              </a:prstGeom>
              <a:noFill/>
              <a:ln>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96" name="Straight Connector 95"/>
              <p:cNvCxnSpPr/>
              <p:nvPr/>
            </p:nvCxnSpPr>
            <p:spPr>
              <a:xfrm>
                <a:off x="5016751" y="1825058"/>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29691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65683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947569"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5623037" y="3415816"/>
              <a:ext cx="3210978" cy="274321"/>
              <a:chOff x="4376671" y="1825057"/>
              <a:chExt cx="3210978" cy="274321"/>
            </a:xfrm>
          </p:grpSpPr>
          <p:sp>
            <p:nvSpPr>
              <p:cNvPr id="90" name="Rectangle 89"/>
              <p:cNvSpPr/>
              <p:nvPr/>
            </p:nvSpPr>
            <p:spPr>
              <a:xfrm>
                <a:off x="4376671" y="1825058"/>
                <a:ext cx="3210978" cy="27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91" name="Straight Connector 90"/>
              <p:cNvCxnSpPr/>
              <p:nvPr/>
            </p:nvCxnSpPr>
            <p:spPr>
              <a:xfrm>
                <a:off x="5016751" y="1825058"/>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29691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65683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947569"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5623037" y="3825074"/>
              <a:ext cx="3210978" cy="274321"/>
              <a:chOff x="4376671" y="1825057"/>
              <a:chExt cx="3210978" cy="274321"/>
            </a:xfrm>
          </p:grpSpPr>
          <p:sp>
            <p:nvSpPr>
              <p:cNvPr id="85" name="Rectangle 84"/>
              <p:cNvSpPr/>
              <p:nvPr/>
            </p:nvSpPr>
            <p:spPr>
              <a:xfrm>
                <a:off x="4376671" y="1825058"/>
                <a:ext cx="3210978" cy="274320"/>
              </a:xfrm>
              <a:prstGeom prst="rect">
                <a:avLst/>
              </a:prstGeom>
              <a:noFill/>
              <a:ln>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86" name="Straight Connector 85"/>
              <p:cNvCxnSpPr/>
              <p:nvPr/>
            </p:nvCxnSpPr>
            <p:spPr>
              <a:xfrm>
                <a:off x="5016751" y="1825058"/>
                <a:ext cx="0" cy="274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29691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65683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947569"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grpSp>
        <p:sp>
          <p:nvSpPr>
            <p:cNvPr id="65" name="Rectangle 64"/>
            <p:cNvSpPr/>
            <p:nvPr/>
          </p:nvSpPr>
          <p:spPr>
            <a:xfrm>
              <a:off x="5623037" y="2188042"/>
              <a:ext cx="640080" cy="274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66" name="Rectangle 65"/>
            <p:cNvSpPr/>
            <p:nvPr/>
          </p:nvSpPr>
          <p:spPr>
            <a:xfrm>
              <a:off x="6270648" y="2600829"/>
              <a:ext cx="640080" cy="274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67" name="Rectangle 66"/>
            <p:cNvSpPr/>
            <p:nvPr/>
          </p:nvSpPr>
          <p:spPr>
            <a:xfrm>
              <a:off x="6903197" y="3006558"/>
              <a:ext cx="640080" cy="274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68" name="Rectangle 67"/>
            <p:cNvSpPr/>
            <p:nvPr/>
          </p:nvSpPr>
          <p:spPr>
            <a:xfrm>
              <a:off x="7543277" y="3415816"/>
              <a:ext cx="653453" cy="274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69" name="Rectangle 68"/>
            <p:cNvSpPr/>
            <p:nvPr/>
          </p:nvSpPr>
          <p:spPr>
            <a:xfrm>
              <a:off x="8193935" y="3825074"/>
              <a:ext cx="640080" cy="274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nvGrpSpPr>
            <p:cNvPr id="70" name="Group 69"/>
            <p:cNvGrpSpPr/>
            <p:nvPr/>
          </p:nvGrpSpPr>
          <p:grpSpPr>
            <a:xfrm>
              <a:off x="9164632" y="3457795"/>
              <a:ext cx="1879062" cy="814877"/>
              <a:chOff x="9044763" y="3453833"/>
              <a:chExt cx="1879062" cy="814877"/>
            </a:xfrm>
          </p:grpSpPr>
          <p:sp>
            <p:nvSpPr>
              <p:cNvPr id="81" name="Rectangle 80"/>
              <p:cNvSpPr/>
              <p:nvPr/>
            </p:nvSpPr>
            <p:spPr>
              <a:xfrm>
                <a:off x="9044763" y="3480414"/>
                <a:ext cx="640080" cy="274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82" name="TextBox 81"/>
              <p:cNvSpPr txBox="1"/>
              <p:nvPr/>
            </p:nvSpPr>
            <p:spPr>
              <a:xfrm>
                <a:off x="9670342" y="3453833"/>
                <a:ext cx="725558" cy="445545"/>
              </a:xfrm>
              <a:prstGeom prst="rect">
                <a:avLst/>
              </a:prstGeom>
              <a:noFill/>
            </p:spPr>
            <p:txBody>
              <a:bodyPr wrap="none" rtlCol="0">
                <a:spAutoFit/>
              </a:bodyPr>
              <a:lstStyle/>
              <a:p>
                <a:r>
                  <a:rPr lang="en-US" dirty="0">
                    <a:latin typeface="Century Gothic" panose="020B0502020202020204" pitchFamily="34" charset="0"/>
                    <a:cs typeface="Arial" panose="020B0604020202020204" pitchFamily="34" charset="0"/>
                  </a:rPr>
                  <a:t>Test</a:t>
                </a:r>
              </a:p>
            </p:txBody>
          </p:sp>
          <p:sp>
            <p:nvSpPr>
              <p:cNvPr id="83" name="Rectangle 82"/>
              <p:cNvSpPr/>
              <p:nvPr/>
            </p:nvSpPr>
            <p:spPr>
              <a:xfrm>
                <a:off x="9044763" y="3863141"/>
                <a:ext cx="640080"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84" name="TextBox 83"/>
              <p:cNvSpPr txBox="1"/>
              <p:nvPr/>
            </p:nvSpPr>
            <p:spPr>
              <a:xfrm>
                <a:off x="9670343" y="3823165"/>
                <a:ext cx="1253482" cy="445545"/>
              </a:xfrm>
              <a:prstGeom prst="rect">
                <a:avLst/>
              </a:prstGeom>
              <a:noFill/>
            </p:spPr>
            <p:txBody>
              <a:bodyPr wrap="none" rtlCol="0">
                <a:spAutoFit/>
              </a:bodyPr>
              <a:lstStyle/>
              <a:p>
                <a:r>
                  <a:rPr lang="en-US" dirty="0">
                    <a:latin typeface="Century Gothic" panose="020B0502020202020204" pitchFamily="34" charset="0"/>
                    <a:cs typeface="Arial" panose="020B0604020202020204" pitchFamily="34" charset="0"/>
                  </a:rPr>
                  <a:t>Training</a:t>
                </a:r>
              </a:p>
            </p:txBody>
          </p:sp>
        </p:grpSp>
        <p:sp>
          <p:nvSpPr>
            <p:cNvPr id="71" name="TextBox 70"/>
            <p:cNvSpPr txBox="1"/>
            <p:nvPr/>
          </p:nvSpPr>
          <p:spPr>
            <a:xfrm>
              <a:off x="6553540" y="1677843"/>
              <a:ext cx="1268952" cy="445545"/>
            </a:xfrm>
            <a:prstGeom prst="rect">
              <a:avLst/>
            </a:prstGeom>
            <a:noFill/>
          </p:spPr>
          <p:txBody>
            <a:bodyPr wrap="none" rtlCol="0">
              <a:spAutoFit/>
            </a:bodyPr>
            <a:lstStyle/>
            <a:p>
              <a:r>
                <a:rPr lang="en-US" dirty="0">
                  <a:latin typeface="Century Gothic" panose="020B0502020202020204" pitchFamily="34" charset="0"/>
                  <a:cs typeface="Arial" panose="020B0604020202020204" pitchFamily="34" charset="0"/>
                </a:rPr>
                <a:t>dataset</a:t>
              </a:r>
            </a:p>
          </p:txBody>
        </p:sp>
        <p:cxnSp>
          <p:nvCxnSpPr>
            <p:cNvPr id="72" name="Straight Arrow Connector 71"/>
            <p:cNvCxnSpPr>
              <a:stCxn id="71" idx="1"/>
            </p:cNvCxnSpPr>
            <p:nvPr/>
          </p:nvCxnSpPr>
          <p:spPr>
            <a:xfrm flipH="1">
              <a:off x="5623037" y="1900615"/>
              <a:ext cx="930502"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71" idx="3"/>
            </p:cNvCxnSpPr>
            <p:nvPr/>
          </p:nvCxnSpPr>
          <p:spPr>
            <a:xfrm>
              <a:off x="7822492" y="1900615"/>
              <a:ext cx="100716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8193935" y="4267843"/>
              <a:ext cx="640080" cy="0"/>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8080700" y="4324648"/>
              <a:ext cx="971149" cy="445545"/>
            </a:xfrm>
            <a:prstGeom prst="rect">
              <a:avLst/>
            </a:prstGeom>
            <a:noFill/>
          </p:spPr>
          <p:txBody>
            <a:bodyPr wrap="none" rtlCol="0">
              <a:spAutoFit/>
            </a:bodyPr>
            <a:lstStyle/>
            <a:p>
              <a:r>
                <a:rPr lang="en-US" dirty="0">
                  <a:latin typeface="Century Gothic" panose="020B0502020202020204" pitchFamily="34" charset="0"/>
                  <a:cs typeface="Arial" panose="020B0604020202020204" pitchFamily="34" charset="0"/>
                </a:rPr>
                <a:t>1 fold</a:t>
              </a:r>
            </a:p>
          </p:txBody>
        </p:sp>
      </p:grpSp>
      <p:sp>
        <p:nvSpPr>
          <p:cNvPr id="4" name="TextBox 3">
            <a:extLst>
              <a:ext uri="{FF2B5EF4-FFF2-40B4-BE49-F238E27FC236}">
                <a16:creationId xmlns:a16="http://schemas.microsoft.com/office/drawing/2014/main" id="{D746EF64-2D60-46D1-BBB6-634F6425B74D}"/>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186185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Terms</a:t>
            </a:r>
          </a:p>
        </p:txBody>
      </p:sp>
      <p:sp>
        <p:nvSpPr>
          <p:cNvPr id="3" name="Content Placeholder 2"/>
          <p:cNvSpPr>
            <a:spLocks noGrp="1"/>
          </p:cNvSpPr>
          <p:nvPr>
            <p:ph idx="1"/>
          </p:nvPr>
        </p:nvSpPr>
        <p:spPr>
          <a:xfrm>
            <a:off x="899886" y="1825625"/>
            <a:ext cx="10889640" cy="4712666"/>
          </a:xfrm>
        </p:spPr>
        <p:txBody>
          <a:bodyPr/>
          <a:lstStyle/>
          <a:p>
            <a:r>
              <a:rPr lang="en-US" dirty="0"/>
              <a:t>Machine Learning (ML)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cs typeface="Times New Roman" panose="02020603050405020304" pitchFamily="18" charset="0"/>
                <a:sym typeface="Wingdings" panose="05000000000000000000" pitchFamily="2" charset="2"/>
              </a:rPr>
              <a:t>Algorithms, Implementation</a:t>
            </a:r>
            <a:endParaRPr lang="en-US" dirty="0"/>
          </a:p>
          <a:p>
            <a:r>
              <a:rPr lang="en-US" dirty="0"/>
              <a:t>Statistical Learning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cs typeface="Times New Roman" panose="02020603050405020304" pitchFamily="18" charset="0"/>
                <a:sym typeface="Wingdings" panose="05000000000000000000" pitchFamily="2" charset="2"/>
              </a:rPr>
              <a:t>Theory, Mathematics</a:t>
            </a:r>
          </a:p>
          <a:p>
            <a:r>
              <a:rPr lang="en-US" dirty="0"/>
              <a:t>Artificial Intelligence (AI)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cs typeface="Times New Roman" panose="02020603050405020304" pitchFamily="18" charset="0"/>
                <a:sym typeface="Wingdings" panose="05000000000000000000" pitchFamily="2" charset="2"/>
              </a:rPr>
              <a:t>Human Intelligence</a:t>
            </a:r>
            <a:endParaRPr lang="en-US" dirty="0">
              <a:sym typeface="Wingdings" panose="05000000000000000000" pitchFamily="2" charset="2"/>
            </a:endParaRPr>
          </a:p>
          <a:p>
            <a:r>
              <a:rPr lang="en-US" dirty="0">
                <a:sym typeface="Wingdings" panose="05000000000000000000" pitchFamily="2" charset="2"/>
              </a:rPr>
              <a:t>Loss function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cs typeface="Times New Roman" panose="02020603050405020304" pitchFamily="18" charset="0"/>
                <a:sym typeface="Wingdings" panose="05000000000000000000" pitchFamily="2" charset="2"/>
              </a:rPr>
              <a:t>Objective function to minimize</a:t>
            </a:r>
            <a:endParaRPr lang="en-US" dirty="0">
              <a:sym typeface="Wingdings" panose="05000000000000000000" pitchFamily="2" charset="2"/>
            </a:endParaRPr>
          </a:p>
          <a:p>
            <a:r>
              <a:rPr lang="en-US" dirty="0">
                <a:sym typeface="Wingdings" panose="05000000000000000000" pitchFamily="2" charset="2"/>
              </a:rPr>
              <a:t>Auto-correlation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cs typeface="Times New Roman" panose="02020603050405020304" pitchFamily="18" charset="0"/>
                <a:sym typeface="Wingdings" panose="05000000000000000000" pitchFamily="2" charset="2"/>
              </a:rPr>
              <a:t>Dependence and correlation </a:t>
            </a:r>
            <a:r>
              <a:rPr lang="en-US" i="1" dirty="0">
                <a:cs typeface="Times New Roman" panose="02020603050405020304" pitchFamily="18" charset="0"/>
                <a:sym typeface="Wingdings" panose="05000000000000000000" pitchFamily="2" charset="2"/>
              </a:rPr>
              <a:t>within</a:t>
            </a:r>
            <a:r>
              <a:rPr lang="en-US" dirty="0">
                <a:cs typeface="Times New Roman" panose="02020603050405020304" pitchFamily="18" charset="0"/>
                <a:sym typeface="Wingdings" panose="05000000000000000000" pitchFamily="2" charset="2"/>
              </a:rPr>
              <a:t> the data set (e.g., temporal, spatial, hierarchical)</a:t>
            </a:r>
            <a:endParaRPr lang="en-US" dirty="0"/>
          </a:p>
          <a:p>
            <a:r>
              <a:rPr lang="en-US" dirty="0"/>
              <a:t>Predicting Ungauged Basins (PUB)</a:t>
            </a:r>
          </a:p>
        </p:txBody>
      </p:sp>
    </p:spTree>
    <p:extLst>
      <p:ext uri="{BB962C8B-B14F-4D97-AF65-F5344CB8AC3E}">
        <p14:creationId xmlns:p14="http://schemas.microsoft.com/office/powerpoint/2010/main" val="115426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Cross-validation</a:t>
            </a:r>
          </a:p>
          <a:p>
            <a:endParaRPr lang="en-US" dirty="0"/>
          </a:p>
          <a:p>
            <a:endParaRPr lang="en-US" dirty="0"/>
          </a:p>
          <a:p>
            <a:endParaRPr lang="en-US" dirty="0"/>
          </a:p>
          <a:p>
            <a:endParaRPr lang="en-US" dirty="0"/>
          </a:p>
          <a:p>
            <a:r>
              <a:rPr lang="en-US" dirty="0"/>
              <a:t>Bootstrapping</a:t>
            </a:r>
          </a:p>
        </p:txBody>
      </p:sp>
      <p:sp>
        <p:nvSpPr>
          <p:cNvPr id="2" name="Title 1"/>
          <p:cNvSpPr>
            <a:spLocks noGrp="1"/>
          </p:cNvSpPr>
          <p:nvPr>
            <p:ph type="title"/>
          </p:nvPr>
        </p:nvSpPr>
        <p:spPr/>
        <p:txBody>
          <a:bodyPr/>
          <a:lstStyle/>
          <a:p>
            <a:r>
              <a:rPr lang="en-US" dirty="0"/>
              <a:t>Research Design</a:t>
            </a:r>
          </a:p>
        </p:txBody>
      </p:sp>
      <p:grpSp>
        <p:nvGrpSpPr>
          <p:cNvPr id="41" name="Group 40"/>
          <p:cNvGrpSpPr/>
          <p:nvPr/>
        </p:nvGrpSpPr>
        <p:grpSpPr>
          <a:xfrm>
            <a:off x="2918589" y="2186823"/>
            <a:ext cx="8711875" cy="1536710"/>
            <a:chOff x="1429663" y="2051732"/>
            <a:chExt cx="8711875" cy="1536710"/>
          </a:xfrm>
        </p:grpSpPr>
        <p:cxnSp>
          <p:nvCxnSpPr>
            <p:cNvPr id="42" name="Straight Arrow Connector 41"/>
            <p:cNvCxnSpPr/>
            <p:nvPr/>
          </p:nvCxnSpPr>
          <p:spPr>
            <a:xfrm>
              <a:off x="3212757" y="3022629"/>
              <a:ext cx="363071"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429663" y="2592464"/>
              <a:ext cx="1783080" cy="8603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Input Data</a:t>
              </a:r>
            </a:p>
            <a:p>
              <a:pPr algn="ctr"/>
              <a:r>
                <a:rPr lang="en-US" sz="1200" b="1" dirty="0">
                  <a:solidFill>
                    <a:schemeClr val="tx1"/>
                  </a:solidFill>
                  <a:latin typeface="Century Gothic" panose="020B0502020202020204" pitchFamily="34" charset="0"/>
                  <a:cs typeface="Times New Roman" panose="02020603050405020304" pitchFamily="18" charset="0"/>
                </a:rPr>
                <a:t>- - - - - - - - - - - - - - - </a:t>
              </a:r>
            </a:p>
            <a:p>
              <a:pPr algn="ctr"/>
              <a:r>
                <a:rPr lang="en-US" sz="1200" dirty="0">
                  <a:solidFill>
                    <a:schemeClr val="tx1"/>
                  </a:solidFill>
                  <a:latin typeface="Century Gothic" panose="020B0502020202020204" pitchFamily="34" charset="0"/>
                  <a:cs typeface="Times New Roman" panose="02020603050405020304" pitchFamily="18" charset="0"/>
                </a:rPr>
                <a:t>Response | Predictor</a:t>
              </a:r>
            </a:p>
          </p:txBody>
        </p:sp>
        <p:sp>
          <p:nvSpPr>
            <p:cNvPr id="44" name="Rectangle 43"/>
            <p:cNvSpPr/>
            <p:nvPr/>
          </p:nvSpPr>
          <p:spPr>
            <a:xfrm>
              <a:off x="1443252" y="2051732"/>
              <a:ext cx="1702945"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90000"/>
                  </a:solidFill>
                  <a:latin typeface="Century Gothic" panose="020B0502020202020204" pitchFamily="34" charset="0"/>
                  <a:cs typeface="Times New Roman" panose="02020603050405020304" pitchFamily="18" charset="0"/>
                </a:rPr>
                <a:t>Original Sample</a:t>
              </a:r>
            </a:p>
          </p:txBody>
        </p:sp>
        <p:cxnSp>
          <p:nvCxnSpPr>
            <p:cNvPr id="45" name="Straight Arrow Connector 44"/>
            <p:cNvCxnSpPr/>
            <p:nvPr/>
          </p:nvCxnSpPr>
          <p:spPr>
            <a:xfrm>
              <a:off x="6552219" y="2909109"/>
              <a:ext cx="3429" cy="40873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029066" y="2512466"/>
              <a:ext cx="1431096" cy="42990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Train</a:t>
              </a:r>
            </a:p>
          </p:txBody>
        </p:sp>
        <p:sp>
          <p:nvSpPr>
            <p:cNvPr id="47" name="Rectangle 46"/>
            <p:cNvSpPr/>
            <p:nvPr/>
          </p:nvSpPr>
          <p:spPr>
            <a:xfrm>
              <a:off x="4048310" y="3102887"/>
              <a:ext cx="539021" cy="42990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Test</a:t>
              </a:r>
            </a:p>
          </p:txBody>
        </p:sp>
        <p:sp>
          <p:nvSpPr>
            <p:cNvPr id="48" name="Rectangle 47"/>
            <p:cNvSpPr/>
            <p:nvPr/>
          </p:nvSpPr>
          <p:spPr>
            <a:xfrm>
              <a:off x="5840100" y="2512466"/>
              <a:ext cx="1431096" cy="42990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ML Model</a:t>
              </a:r>
            </a:p>
          </p:txBody>
        </p:sp>
        <p:sp>
          <p:nvSpPr>
            <p:cNvPr id="49" name="Rectangle 48"/>
            <p:cNvSpPr/>
            <p:nvPr/>
          </p:nvSpPr>
          <p:spPr>
            <a:xfrm>
              <a:off x="7601402" y="3102886"/>
              <a:ext cx="1078619" cy="42990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Prediction</a:t>
              </a:r>
            </a:p>
          </p:txBody>
        </p:sp>
        <p:cxnSp>
          <p:nvCxnSpPr>
            <p:cNvPr id="50" name="Straight Arrow Connector 49"/>
            <p:cNvCxnSpPr>
              <a:endCxn id="49" idx="1"/>
            </p:cNvCxnSpPr>
            <p:nvPr/>
          </p:nvCxnSpPr>
          <p:spPr>
            <a:xfrm>
              <a:off x="4587332" y="3317839"/>
              <a:ext cx="3014070"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5460162" y="2727418"/>
              <a:ext cx="363071"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Left Brace 51"/>
            <p:cNvSpPr/>
            <p:nvPr/>
          </p:nvSpPr>
          <p:spPr>
            <a:xfrm>
              <a:off x="3671876" y="2512466"/>
              <a:ext cx="295405" cy="102032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latin typeface="Century Gothic" panose="020B0502020202020204" pitchFamily="34" charset="0"/>
              </a:endParaRPr>
            </a:p>
          </p:txBody>
        </p:sp>
        <p:cxnSp>
          <p:nvCxnSpPr>
            <p:cNvPr id="53" name="Straight Arrow Connector 52"/>
            <p:cNvCxnSpPr/>
            <p:nvPr/>
          </p:nvCxnSpPr>
          <p:spPr>
            <a:xfrm>
              <a:off x="8686505" y="3306175"/>
              <a:ext cx="363071"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049575" y="2508407"/>
              <a:ext cx="1091963" cy="1080035"/>
            </a:xfrm>
            <a:prstGeom prst="rect">
              <a:avLst/>
            </a:prstGeom>
            <a:solidFill>
              <a:schemeClr val="bg1"/>
            </a:solid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Model Measure of Fit</a:t>
              </a:r>
            </a:p>
          </p:txBody>
        </p:sp>
        <p:sp>
          <p:nvSpPr>
            <p:cNvPr id="55" name="Rectangle 54"/>
            <p:cNvSpPr/>
            <p:nvPr/>
          </p:nvSpPr>
          <p:spPr>
            <a:xfrm>
              <a:off x="5823233" y="2051732"/>
              <a:ext cx="1431095"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90000"/>
                  </a:solidFill>
                  <a:latin typeface="Century Gothic" panose="020B0502020202020204" pitchFamily="34" charset="0"/>
                  <a:cs typeface="Times New Roman" panose="02020603050405020304" pitchFamily="18" charset="0"/>
                </a:rPr>
                <a:t>Modeling</a:t>
              </a:r>
            </a:p>
          </p:txBody>
        </p:sp>
        <p:sp>
          <p:nvSpPr>
            <p:cNvPr id="56" name="Rectangle 55"/>
            <p:cNvSpPr/>
            <p:nvPr/>
          </p:nvSpPr>
          <p:spPr>
            <a:xfrm>
              <a:off x="8012729" y="2051732"/>
              <a:ext cx="1431095"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90000"/>
                  </a:solidFill>
                  <a:latin typeface="Century Gothic" panose="020B0502020202020204" pitchFamily="34" charset="0"/>
                  <a:cs typeface="Times New Roman" panose="02020603050405020304" pitchFamily="18" charset="0"/>
                </a:rPr>
                <a:t>Evaluation</a:t>
              </a:r>
            </a:p>
          </p:txBody>
        </p:sp>
        <p:sp>
          <p:nvSpPr>
            <p:cNvPr id="57" name="Rectangle 56"/>
            <p:cNvSpPr/>
            <p:nvPr/>
          </p:nvSpPr>
          <p:spPr>
            <a:xfrm>
              <a:off x="3524054" y="2051732"/>
              <a:ext cx="2124022"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90000"/>
                  </a:solidFill>
                  <a:latin typeface="Century Gothic" panose="020B0502020202020204" pitchFamily="34" charset="0"/>
                  <a:cs typeface="Times New Roman" panose="02020603050405020304" pitchFamily="18" charset="0"/>
                </a:rPr>
                <a:t>Cross-Validation Splitting</a:t>
              </a:r>
            </a:p>
          </p:txBody>
        </p:sp>
      </p:grpSp>
      <p:grpSp>
        <p:nvGrpSpPr>
          <p:cNvPr id="88" name="Group 87"/>
          <p:cNvGrpSpPr/>
          <p:nvPr/>
        </p:nvGrpSpPr>
        <p:grpSpPr>
          <a:xfrm>
            <a:off x="2918589" y="4424089"/>
            <a:ext cx="8721689" cy="2087281"/>
            <a:chOff x="3276765" y="4489814"/>
            <a:chExt cx="8721689" cy="2087281"/>
          </a:xfrm>
        </p:grpSpPr>
        <p:grpSp>
          <p:nvGrpSpPr>
            <p:cNvPr id="58" name="Group 57"/>
            <p:cNvGrpSpPr/>
            <p:nvPr/>
          </p:nvGrpSpPr>
          <p:grpSpPr>
            <a:xfrm>
              <a:off x="3276765" y="4489814"/>
              <a:ext cx="8721689" cy="2087281"/>
              <a:chOff x="1365894" y="718843"/>
              <a:chExt cx="10053540" cy="2087281"/>
            </a:xfrm>
          </p:grpSpPr>
          <p:grpSp>
            <p:nvGrpSpPr>
              <p:cNvPr id="59" name="Group 58"/>
              <p:cNvGrpSpPr/>
              <p:nvPr/>
            </p:nvGrpSpPr>
            <p:grpSpPr>
              <a:xfrm>
                <a:off x="1365894" y="718843"/>
                <a:ext cx="10053540" cy="2087281"/>
                <a:chOff x="1365894" y="718843"/>
                <a:chExt cx="10053540" cy="2087281"/>
              </a:xfrm>
            </p:grpSpPr>
            <p:sp>
              <p:nvSpPr>
                <p:cNvPr id="61" name="Rectangle 60"/>
                <p:cNvSpPr/>
                <p:nvPr/>
              </p:nvSpPr>
              <p:spPr>
                <a:xfrm>
                  <a:off x="1377206" y="1798405"/>
                  <a:ext cx="2046946" cy="8603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Input Data</a:t>
                  </a:r>
                </a:p>
                <a:p>
                  <a:pPr algn="ctr"/>
                  <a:r>
                    <a:rPr lang="en-US" sz="1200" b="1" dirty="0">
                      <a:solidFill>
                        <a:schemeClr val="tx1"/>
                      </a:solidFill>
                      <a:latin typeface="Century Gothic" panose="020B0502020202020204" pitchFamily="34" charset="0"/>
                      <a:cs typeface="Times New Roman" panose="02020603050405020304" pitchFamily="18" charset="0"/>
                    </a:rPr>
                    <a:t>- - - - - - - - - - - - - - - </a:t>
                  </a:r>
                </a:p>
                <a:p>
                  <a:pPr algn="ctr"/>
                  <a:r>
                    <a:rPr lang="en-US" sz="1200" dirty="0">
                      <a:solidFill>
                        <a:schemeClr val="tx1"/>
                      </a:solidFill>
                      <a:latin typeface="Century Gothic" panose="020B0502020202020204" pitchFamily="34" charset="0"/>
                      <a:cs typeface="Times New Roman" panose="02020603050405020304" pitchFamily="18" charset="0"/>
                    </a:rPr>
                    <a:t>Response | Predictor</a:t>
                  </a:r>
                </a:p>
              </p:txBody>
            </p:sp>
            <p:sp>
              <p:nvSpPr>
                <p:cNvPr id="62" name="Rectangle 61"/>
                <p:cNvSpPr/>
                <p:nvPr/>
              </p:nvSpPr>
              <p:spPr>
                <a:xfrm>
                  <a:off x="1365894" y="729175"/>
                  <a:ext cx="2015263"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F81BD"/>
                      </a:solidFill>
                      <a:latin typeface="Century Gothic" panose="020B0502020202020204" pitchFamily="34" charset="0"/>
                      <a:cs typeface="Times New Roman" panose="02020603050405020304" pitchFamily="18" charset="0"/>
                    </a:rPr>
                    <a:t>Original Sample</a:t>
                  </a:r>
                </a:p>
              </p:txBody>
            </p:sp>
            <p:sp>
              <p:nvSpPr>
                <p:cNvPr id="63" name="Rectangle 62"/>
                <p:cNvSpPr/>
                <p:nvPr/>
              </p:nvSpPr>
              <p:spPr>
                <a:xfrm>
                  <a:off x="3367828" y="729175"/>
                  <a:ext cx="2243014"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F81BD"/>
                      </a:solidFill>
                      <a:latin typeface="Century Gothic" panose="020B0502020202020204" pitchFamily="34" charset="0"/>
                      <a:cs typeface="Times New Roman" panose="02020603050405020304" pitchFamily="18" charset="0"/>
                    </a:rPr>
                    <a:t>Bootstrapped Samples</a:t>
                  </a:r>
                </a:p>
              </p:txBody>
            </p:sp>
            <p:sp>
              <p:nvSpPr>
                <p:cNvPr id="64" name="Rectangle 63"/>
                <p:cNvSpPr/>
                <p:nvPr/>
              </p:nvSpPr>
              <p:spPr>
                <a:xfrm>
                  <a:off x="10093296" y="1183793"/>
                  <a:ext cx="1326138" cy="1219201"/>
                </a:xfrm>
                <a:prstGeom prst="rect">
                  <a:avLst/>
                </a:prstGeom>
                <a:solidFill>
                  <a:schemeClr val="bg1"/>
                </a:solid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Bootstrap Statistic Distribution</a:t>
                  </a:r>
                </a:p>
              </p:txBody>
            </p:sp>
            <p:sp>
              <p:nvSpPr>
                <p:cNvPr id="65" name="Rectangle 64"/>
                <p:cNvSpPr/>
                <p:nvPr/>
              </p:nvSpPr>
              <p:spPr>
                <a:xfrm>
                  <a:off x="7921836" y="1183793"/>
                  <a:ext cx="1153386" cy="42990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Statistics (n)</a:t>
                  </a:r>
                </a:p>
              </p:txBody>
            </p:sp>
            <p:sp>
              <p:nvSpPr>
                <p:cNvPr id="66" name="Rectangle 65"/>
                <p:cNvSpPr/>
                <p:nvPr/>
              </p:nvSpPr>
              <p:spPr>
                <a:xfrm>
                  <a:off x="8515483" y="718843"/>
                  <a:ext cx="1881910"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F81BD"/>
                      </a:solidFill>
                      <a:latin typeface="Century Gothic" panose="020B0502020202020204" pitchFamily="34" charset="0"/>
                      <a:cs typeface="Times New Roman" panose="02020603050405020304" pitchFamily="18" charset="0"/>
                    </a:rPr>
                    <a:t>Evaluation</a:t>
                  </a:r>
                </a:p>
              </p:txBody>
            </p:sp>
            <p:sp>
              <p:nvSpPr>
                <p:cNvPr id="67" name="Rectangle 66"/>
                <p:cNvSpPr/>
                <p:nvPr/>
              </p:nvSpPr>
              <p:spPr>
                <a:xfrm>
                  <a:off x="8074236" y="1336193"/>
                  <a:ext cx="1153386" cy="42990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Statistics (n)</a:t>
                  </a:r>
                </a:p>
              </p:txBody>
            </p:sp>
            <p:sp>
              <p:nvSpPr>
                <p:cNvPr id="68" name="Rectangle 67"/>
                <p:cNvSpPr/>
                <p:nvPr/>
              </p:nvSpPr>
              <p:spPr>
                <a:xfrm>
                  <a:off x="8226636" y="1488593"/>
                  <a:ext cx="1153386" cy="42990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Statistics (n)</a:t>
                  </a:r>
                </a:p>
              </p:txBody>
            </p:sp>
            <p:sp>
              <p:nvSpPr>
                <p:cNvPr id="69" name="Rectangle 68"/>
                <p:cNvSpPr/>
                <p:nvPr/>
              </p:nvSpPr>
              <p:spPr>
                <a:xfrm>
                  <a:off x="8379036" y="1640993"/>
                  <a:ext cx="1153386" cy="42990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Statistics (n)</a:t>
                  </a:r>
                </a:p>
              </p:txBody>
            </p:sp>
            <p:sp>
              <p:nvSpPr>
                <p:cNvPr id="70" name="Rectangle 69"/>
                <p:cNvSpPr/>
                <p:nvPr/>
              </p:nvSpPr>
              <p:spPr>
                <a:xfrm>
                  <a:off x="8531436" y="1793393"/>
                  <a:ext cx="1153386" cy="42990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Statistics (n)</a:t>
                  </a:r>
                </a:p>
              </p:txBody>
            </p:sp>
            <p:sp>
              <p:nvSpPr>
                <p:cNvPr id="71" name="Rectangle 70"/>
                <p:cNvSpPr/>
                <p:nvPr/>
              </p:nvSpPr>
              <p:spPr>
                <a:xfrm>
                  <a:off x="8683836" y="1945793"/>
                  <a:ext cx="1153386" cy="42990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Statistics (n)</a:t>
                  </a:r>
                </a:p>
              </p:txBody>
            </p:sp>
            <p:sp>
              <p:nvSpPr>
                <p:cNvPr id="72" name="Rectangle 71"/>
                <p:cNvSpPr/>
                <p:nvPr/>
              </p:nvSpPr>
              <p:spPr>
                <a:xfrm>
                  <a:off x="5705921" y="729175"/>
                  <a:ext cx="1605262"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F81BD"/>
                      </a:solidFill>
                      <a:latin typeface="Century Gothic" panose="020B0502020202020204" pitchFamily="34" charset="0"/>
                      <a:cs typeface="Times New Roman" panose="02020603050405020304" pitchFamily="18" charset="0"/>
                    </a:rPr>
                    <a:t>Modeling</a:t>
                  </a:r>
                </a:p>
              </p:txBody>
            </p:sp>
            <p:sp>
              <p:nvSpPr>
                <p:cNvPr id="73" name="Rectangle 72"/>
                <p:cNvSpPr/>
                <p:nvPr/>
              </p:nvSpPr>
              <p:spPr>
                <a:xfrm>
                  <a:off x="6111101" y="1183794"/>
                  <a:ext cx="960120"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74" name="Rectangle 73"/>
                <p:cNvSpPr/>
                <p:nvPr/>
              </p:nvSpPr>
              <p:spPr>
                <a:xfrm>
                  <a:off x="6263501" y="1336194"/>
                  <a:ext cx="960120"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75" name="Rectangle 74"/>
                <p:cNvSpPr/>
                <p:nvPr/>
              </p:nvSpPr>
              <p:spPr>
                <a:xfrm>
                  <a:off x="6415902" y="1488594"/>
                  <a:ext cx="903869"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76" name="Rectangle 75"/>
                <p:cNvSpPr/>
                <p:nvPr/>
              </p:nvSpPr>
              <p:spPr>
                <a:xfrm>
                  <a:off x="6568301" y="1640994"/>
                  <a:ext cx="960120"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77" name="Rectangle 76"/>
                <p:cNvSpPr/>
                <p:nvPr/>
              </p:nvSpPr>
              <p:spPr>
                <a:xfrm>
                  <a:off x="6720701" y="1793394"/>
                  <a:ext cx="960120"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78" name="Rectangle 77"/>
                <p:cNvSpPr/>
                <p:nvPr/>
              </p:nvSpPr>
              <p:spPr>
                <a:xfrm>
                  <a:off x="6873102" y="1945794"/>
                  <a:ext cx="962140"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Model (n)</a:t>
                  </a:r>
                </a:p>
              </p:txBody>
            </p:sp>
            <p:sp>
              <p:nvSpPr>
                <p:cNvPr id="79" name="Rectangle 78"/>
                <p:cNvSpPr/>
                <p:nvPr/>
              </p:nvSpPr>
              <p:spPr>
                <a:xfrm>
                  <a:off x="3522964" y="1183793"/>
                  <a:ext cx="1783080" cy="8603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80" name="Rectangle 79"/>
                <p:cNvSpPr/>
                <p:nvPr/>
              </p:nvSpPr>
              <p:spPr>
                <a:xfrm>
                  <a:off x="3675364" y="1336193"/>
                  <a:ext cx="1783080" cy="8603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81" name="Rectangle 80"/>
                <p:cNvSpPr/>
                <p:nvPr/>
              </p:nvSpPr>
              <p:spPr>
                <a:xfrm>
                  <a:off x="3827764" y="1488593"/>
                  <a:ext cx="1783080" cy="8603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82" name="Rectangle 81"/>
                <p:cNvSpPr/>
                <p:nvPr/>
              </p:nvSpPr>
              <p:spPr>
                <a:xfrm>
                  <a:off x="3980164" y="1640993"/>
                  <a:ext cx="1783080" cy="8603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83" name="Rectangle 82"/>
                <p:cNvSpPr/>
                <p:nvPr/>
              </p:nvSpPr>
              <p:spPr>
                <a:xfrm>
                  <a:off x="4132565" y="1793393"/>
                  <a:ext cx="1930724" cy="8603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84" name="Rectangle 83"/>
                <p:cNvSpPr/>
                <p:nvPr/>
              </p:nvSpPr>
              <p:spPr>
                <a:xfrm>
                  <a:off x="4284964" y="1945793"/>
                  <a:ext cx="2044345" cy="8603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Input Data</a:t>
                  </a:r>
                </a:p>
                <a:p>
                  <a:pPr algn="ctr"/>
                  <a:r>
                    <a:rPr lang="en-US" sz="1200" b="1" dirty="0">
                      <a:solidFill>
                        <a:schemeClr val="tx1"/>
                      </a:solidFill>
                      <a:latin typeface="Century Gothic" panose="020B0502020202020204" pitchFamily="34" charset="0"/>
                      <a:cs typeface="Times New Roman" panose="02020603050405020304" pitchFamily="18" charset="0"/>
                    </a:rPr>
                    <a:t>- - - - - - - - - - - - - - - </a:t>
                  </a:r>
                </a:p>
                <a:p>
                  <a:pPr algn="ctr"/>
                  <a:r>
                    <a:rPr lang="en-US" sz="1200" dirty="0">
                      <a:solidFill>
                        <a:schemeClr val="tx1"/>
                      </a:solidFill>
                      <a:latin typeface="Century Gothic" panose="020B0502020202020204" pitchFamily="34" charset="0"/>
                      <a:cs typeface="Times New Roman" panose="02020603050405020304" pitchFamily="18" charset="0"/>
                    </a:rPr>
                    <a:t>Response | Predictor</a:t>
                  </a:r>
                </a:p>
              </p:txBody>
            </p:sp>
            <p:cxnSp>
              <p:nvCxnSpPr>
                <p:cNvPr id="85" name="Straight Arrow Connector 84"/>
                <p:cNvCxnSpPr/>
                <p:nvPr/>
              </p:nvCxnSpPr>
              <p:spPr>
                <a:xfrm>
                  <a:off x="5791612" y="1640993"/>
                  <a:ext cx="260781"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7625639" y="1640993"/>
                  <a:ext cx="260781"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p:nvPr/>
            </p:nvCxnSpPr>
            <p:spPr>
              <a:xfrm>
                <a:off x="9730225" y="1640993"/>
                <a:ext cx="363071"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87" name="Elbow Connector 86"/>
            <p:cNvCxnSpPr/>
            <p:nvPr/>
          </p:nvCxnSpPr>
          <p:spPr>
            <a:xfrm rot="5400000" flipH="1" flipV="1">
              <a:off x="4545490" y="4978011"/>
              <a:ext cx="184446" cy="973609"/>
            </a:xfrm>
            <a:prstGeom prst="bentConnector2">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AD466724-86D1-498A-893D-B3CD77BC064E}"/>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1291621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TextBox 2">
            <a:extLst>
              <a:ext uri="{FF2B5EF4-FFF2-40B4-BE49-F238E27FC236}">
                <a16:creationId xmlns:a16="http://schemas.microsoft.com/office/drawing/2014/main" id="{87011F46-6189-4BFF-84E1-E84C1CB3ECB6}"/>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pic>
        <p:nvPicPr>
          <p:cNvPr id="8" name="Picture 7" descr="Chart, waterfall chart&#10;&#10;Description automatically generated">
            <a:extLst>
              <a:ext uri="{FF2B5EF4-FFF2-40B4-BE49-F238E27FC236}">
                <a16:creationId xmlns:a16="http://schemas.microsoft.com/office/drawing/2014/main" id="{8F7D5D16-2797-4045-91C8-84A457ABCE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0073" y="1440044"/>
            <a:ext cx="8680928" cy="5342109"/>
          </a:xfrm>
          <a:prstGeom prst="rect">
            <a:avLst/>
          </a:prstGeom>
        </p:spPr>
      </p:pic>
      <p:pic>
        <p:nvPicPr>
          <p:cNvPr id="10" name="Picture 9" descr="Chart, waterfall chart&#10;&#10;Description automatically generated">
            <a:extLst>
              <a:ext uri="{FF2B5EF4-FFF2-40B4-BE49-F238E27FC236}">
                <a16:creationId xmlns:a16="http://schemas.microsoft.com/office/drawing/2014/main" id="{3E5CC1E9-8CED-45D8-8841-1D7001D9D3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5125" y="3944726"/>
            <a:ext cx="8282373" cy="2548422"/>
          </a:xfrm>
          <a:prstGeom prst="rect">
            <a:avLst/>
          </a:prstGeom>
        </p:spPr>
      </p:pic>
    </p:spTree>
    <p:extLst>
      <p:ext uri="{BB962C8B-B14F-4D97-AF65-F5344CB8AC3E}">
        <p14:creationId xmlns:p14="http://schemas.microsoft.com/office/powerpoint/2010/main" val="51623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r>
              <a:rPr lang="en-US" sz="4000" b="1" dirty="0">
                <a:latin typeface="Century Gothic" panose="020B0502020202020204" pitchFamily="34" charset="0"/>
                <a:cs typeface="Arial" panose="020B0604020202020204" pitchFamily="34" charset="0"/>
              </a:rPr>
              <a:t>Takeaway</a:t>
            </a:r>
          </a:p>
        </p:txBody>
      </p:sp>
      <p:sp>
        <p:nvSpPr>
          <p:cNvPr id="5" name="Rectangle 4"/>
          <p:cNvSpPr/>
          <p:nvPr/>
        </p:nvSpPr>
        <p:spPr>
          <a:xfrm>
            <a:off x="1056289" y="4800062"/>
            <a:ext cx="10594428" cy="1323439"/>
          </a:xfrm>
          <a:prstGeom prst="rect">
            <a:avLst/>
          </a:prstGeom>
        </p:spPr>
        <p:txBody>
          <a:bodyPr wrap="square">
            <a:spAutoFit/>
          </a:bodyPr>
          <a:lstStyle/>
          <a:p>
            <a:pPr marL="342900" indent="-342900">
              <a:buFont typeface="Arial" panose="020B0604020202020204" pitchFamily="34" charset="0"/>
              <a:buChar char="•"/>
            </a:pPr>
            <a:r>
              <a:rPr lang="en-US" sz="2000" i="1" dirty="0">
                <a:latin typeface="Century Gothic" panose="020B0502020202020204" pitchFamily="34" charset="0"/>
                <a:cs typeface="Arial" panose="020B0604020202020204" pitchFamily="34" charset="0"/>
              </a:rPr>
              <a:t>Design the resampling strategy based on the true test set. </a:t>
            </a:r>
          </a:p>
          <a:p>
            <a:pPr marL="342900" indent="-342900">
              <a:buFont typeface="Arial" panose="020B0604020202020204" pitchFamily="34" charset="0"/>
              <a:buChar char="•"/>
            </a:pPr>
            <a:r>
              <a:rPr lang="en-US" sz="2000" i="1" dirty="0">
                <a:latin typeface="Century Gothic" panose="020B0502020202020204" pitchFamily="34" charset="0"/>
                <a:cs typeface="Arial" panose="020B0604020202020204" pitchFamily="34" charset="0"/>
              </a:rPr>
              <a:t>Random resampling underestimates model error in problems where the data is structured.</a:t>
            </a:r>
          </a:p>
          <a:p>
            <a:pPr marL="342900" indent="-342900">
              <a:buFont typeface="Arial" panose="020B0604020202020204" pitchFamily="34" charset="0"/>
              <a:buChar char="•"/>
            </a:pPr>
            <a:r>
              <a:rPr lang="en-US" sz="2000" i="1" dirty="0">
                <a:latin typeface="Century Gothic" panose="020B0502020202020204" pitchFamily="34" charset="0"/>
                <a:cs typeface="Arial" panose="020B0604020202020204" pitchFamily="34" charset="0"/>
              </a:rPr>
              <a:t>Use CV for nuisance parameter and BS for model error estimation.</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Graphic 1" descr="Bullseye">
            <a:extLst>
              <a:ext uri="{FF2B5EF4-FFF2-40B4-BE49-F238E27FC236}">
                <a16:creationId xmlns:a16="http://schemas.microsoft.com/office/drawing/2014/main" id="{7F54FF03-16E5-4A68-BB78-D2E967AB8E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4960" y="354495"/>
            <a:ext cx="2325757" cy="2325757"/>
          </a:xfrm>
          <a:prstGeom prst="rect">
            <a:avLst/>
          </a:prstGeom>
        </p:spPr>
      </p:pic>
    </p:spTree>
    <p:extLst>
      <p:ext uri="{BB962C8B-B14F-4D97-AF65-F5344CB8AC3E}">
        <p14:creationId xmlns:p14="http://schemas.microsoft.com/office/powerpoint/2010/main" val="1369491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r>
              <a:rPr lang="en-US" sz="4000" b="1" dirty="0">
                <a:latin typeface="Century Gothic" panose="020B0502020202020204" pitchFamily="34" charset="0"/>
                <a:cs typeface="Arial" panose="020B0604020202020204" pitchFamily="34" charset="0"/>
              </a:rPr>
              <a:t>Climate Change</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3736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7A70-EF0D-4BEB-9AD8-9A99528EEA10}"/>
              </a:ext>
            </a:extLst>
          </p:cNvPr>
          <p:cNvSpPr>
            <a:spLocks noGrp="1"/>
          </p:cNvSpPr>
          <p:nvPr>
            <p:ph type="title"/>
          </p:nvPr>
        </p:nvSpPr>
        <p:spPr/>
        <p:txBody>
          <a:bodyPr/>
          <a:lstStyle/>
          <a:p>
            <a:r>
              <a:rPr lang="en-US" dirty="0"/>
              <a:t>Which GCM Models?</a:t>
            </a:r>
          </a:p>
        </p:txBody>
      </p:sp>
      <p:sp>
        <p:nvSpPr>
          <p:cNvPr id="3" name="Content Placeholder 2">
            <a:extLst>
              <a:ext uri="{FF2B5EF4-FFF2-40B4-BE49-F238E27FC236}">
                <a16:creationId xmlns:a16="http://schemas.microsoft.com/office/drawing/2014/main" id="{EF3D7007-567D-4999-A706-BE26D366504A}"/>
              </a:ext>
            </a:extLst>
          </p:cNvPr>
          <p:cNvSpPr>
            <a:spLocks noGrp="1"/>
          </p:cNvSpPr>
          <p:nvPr>
            <p:ph idx="1"/>
          </p:nvPr>
        </p:nvSpPr>
        <p:spPr/>
        <p:txBody>
          <a:bodyPr/>
          <a:lstStyle/>
          <a:p>
            <a:r>
              <a:rPr lang="en-US" b="1" dirty="0">
                <a:effectLst/>
              </a:rPr>
              <a:t>CanESM2</a:t>
            </a:r>
            <a:r>
              <a:rPr lang="en-US" dirty="0">
                <a:effectLst/>
              </a:rPr>
              <a:t> (</a:t>
            </a:r>
            <a:r>
              <a:rPr lang="en-US" dirty="0" err="1">
                <a:effectLst/>
              </a:rPr>
              <a:t>CCCma</a:t>
            </a:r>
            <a:r>
              <a:rPr lang="en-US" dirty="0">
                <a:effectLst/>
              </a:rPr>
              <a:t>, BC, Canada): an “average” model in terms of changes in precipitation and temperature.</a:t>
            </a:r>
          </a:p>
          <a:p>
            <a:r>
              <a:rPr lang="en-US" b="1" dirty="0">
                <a:effectLst/>
              </a:rPr>
              <a:t>CNRMCM5</a:t>
            </a:r>
            <a:r>
              <a:rPr lang="en-US" dirty="0">
                <a:effectLst/>
              </a:rPr>
              <a:t> (CNRM and CERFACS, Toulouse, France): a “cool/wet” model. </a:t>
            </a:r>
          </a:p>
          <a:p>
            <a:r>
              <a:rPr lang="en-US" b="1" dirty="0">
                <a:effectLst/>
              </a:rPr>
              <a:t>HadGEM2ES</a:t>
            </a:r>
            <a:r>
              <a:rPr lang="en-US" dirty="0">
                <a:effectLst/>
              </a:rPr>
              <a:t> (Met Office Hadley Centre, UK): a “warm/dry” model.</a:t>
            </a:r>
          </a:p>
          <a:p>
            <a:r>
              <a:rPr lang="en-US" b="1" dirty="0">
                <a:effectLst/>
              </a:rPr>
              <a:t>MIROC5</a:t>
            </a:r>
            <a:r>
              <a:rPr lang="en-US" dirty="0">
                <a:effectLst/>
              </a:rPr>
              <a:t> (JAMSTEC, AORI, and NIES, Japan): a model most unlike the other three.</a:t>
            </a:r>
          </a:p>
          <a:p>
            <a:pPr marL="0" indent="0">
              <a:buNone/>
            </a:pPr>
            <a:r>
              <a:rPr lang="en-US" dirty="0"/>
              <a:t>X</a:t>
            </a:r>
          </a:p>
          <a:p>
            <a:r>
              <a:rPr lang="en-US" b="1" dirty="0"/>
              <a:t>RCP 4.5</a:t>
            </a:r>
            <a:r>
              <a:rPr lang="en-US" dirty="0"/>
              <a:t> medium emissions scenario</a:t>
            </a:r>
            <a:endParaRPr lang="en-US" b="1" dirty="0"/>
          </a:p>
          <a:p>
            <a:r>
              <a:rPr lang="en-US" b="1" dirty="0"/>
              <a:t>RCP 8.5 </a:t>
            </a:r>
            <a:r>
              <a:rPr lang="en-US" dirty="0"/>
              <a:t>high emissions scenario</a:t>
            </a:r>
            <a:endParaRPr lang="en-US" b="1" dirty="0"/>
          </a:p>
        </p:txBody>
      </p:sp>
      <p:sp>
        <p:nvSpPr>
          <p:cNvPr id="5" name="TextBox 4">
            <a:extLst>
              <a:ext uri="{FF2B5EF4-FFF2-40B4-BE49-F238E27FC236}">
                <a16:creationId xmlns:a16="http://schemas.microsoft.com/office/drawing/2014/main" id="{324D039A-1019-41B2-BB57-DB402F3F993E}"/>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4087369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92189-E9B5-47E0-B421-7B924F90A631}"/>
              </a:ext>
            </a:extLst>
          </p:cNvPr>
          <p:cNvSpPr>
            <a:spLocks noGrp="1"/>
          </p:cNvSpPr>
          <p:nvPr>
            <p:ph type="title"/>
          </p:nvPr>
        </p:nvSpPr>
        <p:spPr/>
        <p:txBody>
          <a:bodyPr/>
          <a:lstStyle/>
          <a:p>
            <a:r>
              <a:rPr lang="en-US" dirty="0"/>
              <a:t>GCM Data</a:t>
            </a:r>
          </a:p>
        </p:txBody>
      </p:sp>
      <p:pic>
        <p:nvPicPr>
          <p:cNvPr id="5" name="Content Placeholder 4" descr="Map&#10;&#10;Description automatically generated">
            <a:extLst>
              <a:ext uri="{FF2B5EF4-FFF2-40B4-BE49-F238E27FC236}">
                <a16:creationId xmlns:a16="http://schemas.microsoft.com/office/drawing/2014/main" id="{E6C31C89-DC0F-4981-8055-B96A004D1D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3954" y="1825625"/>
            <a:ext cx="9330017" cy="4713288"/>
          </a:xfrm>
        </p:spPr>
      </p:pic>
      <p:pic>
        <p:nvPicPr>
          <p:cNvPr id="7" name="Picture 6" descr="Map&#10;&#10;Description automatically generated">
            <a:extLst>
              <a:ext uri="{FF2B5EF4-FFF2-40B4-BE49-F238E27FC236}">
                <a16:creationId xmlns:a16="http://schemas.microsoft.com/office/drawing/2014/main" id="{BBE61E95-247D-4CEF-A0AC-95D7162C2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157" y="1825625"/>
            <a:ext cx="9766802" cy="4927853"/>
          </a:xfrm>
          <a:prstGeom prst="rect">
            <a:avLst/>
          </a:prstGeom>
        </p:spPr>
      </p:pic>
      <p:pic>
        <p:nvPicPr>
          <p:cNvPr id="11" name="Picture 10" descr="Map&#10;&#10;Description automatically generated">
            <a:extLst>
              <a:ext uri="{FF2B5EF4-FFF2-40B4-BE49-F238E27FC236}">
                <a16:creationId xmlns:a16="http://schemas.microsoft.com/office/drawing/2014/main" id="{1CDCB768-B559-4821-BF64-62AFC7A15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5441" y="1736271"/>
            <a:ext cx="9843006" cy="4927853"/>
          </a:xfrm>
          <a:prstGeom prst="rect">
            <a:avLst/>
          </a:prstGeom>
        </p:spPr>
      </p:pic>
      <p:sp>
        <p:nvSpPr>
          <p:cNvPr id="13" name="TextBox 12">
            <a:extLst>
              <a:ext uri="{FF2B5EF4-FFF2-40B4-BE49-F238E27FC236}">
                <a16:creationId xmlns:a16="http://schemas.microsoft.com/office/drawing/2014/main" id="{3C28B7DE-B370-4E2B-83A2-C2C91F433648}"/>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81872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C026-C3B4-48E9-90B3-736CC9745B01}"/>
              </a:ext>
            </a:extLst>
          </p:cNvPr>
          <p:cNvSpPr>
            <a:spLocks noGrp="1"/>
          </p:cNvSpPr>
          <p:nvPr>
            <p:ph type="title"/>
          </p:nvPr>
        </p:nvSpPr>
        <p:spPr/>
        <p:txBody>
          <a:bodyPr/>
          <a:lstStyle/>
          <a:p>
            <a:r>
              <a:rPr lang="en-US" dirty="0"/>
              <a:t>Future Unimpaired Flow Analysis</a:t>
            </a:r>
          </a:p>
        </p:txBody>
      </p:sp>
      <p:grpSp>
        <p:nvGrpSpPr>
          <p:cNvPr id="4" name="Group 3">
            <a:extLst>
              <a:ext uri="{FF2B5EF4-FFF2-40B4-BE49-F238E27FC236}">
                <a16:creationId xmlns:a16="http://schemas.microsoft.com/office/drawing/2014/main" id="{F260F42D-77CE-447C-A0D1-C875D44BB9E7}"/>
              </a:ext>
            </a:extLst>
          </p:cNvPr>
          <p:cNvGrpSpPr/>
          <p:nvPr/>
        </p:nvGrpSpPr>
        <p:grpSpPr>
          <a:xfrm>
            <a:off x="2097157" y="2651961"/>
            <a:ext cx="9692370" cy="3059994"/>
            <a:chOff x="2445684" y="1673424"/>
            <a:chExt cx="7300001" cy="3059994"/>
          </a:xfrm>
        </p:grpSpPr>
        <p:sp>
          <p:nvSpPr>
            <p:cNvPr id="5" name="Rectangle 4">
              <a:extLst>
                <a:ext uri="{FF2B5EF4-FFF2-40B4-BE49-F238E27FC236}">
                  <a16:creationId xmlns:a16="http://schemas.microsoft.com/office/drawing/2014/main" id="{10F9B644-D7DE-4189-88C1-19A7320B2EAE}"/>
                </a:ext>
              </a:extLst>
            </p:cNvPr>
            <p:cNvSpPr/>
            <p:nvPr/>
          </p:nvSpPr>
          <p:spPr>
            <a:xfrm>
              <a:off x="5671745" y="3663467"/>
              <a:ext cx="853950"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entury Gothic" panose="020B0502020202020204" pitchFamily="34" charset="0"/>
                  <a:cs typeface="Times New Roman" panose="02020603050405020304" pitchFamily="18" charset="0"/>
                </a:rPr>
                <a:t>Runoff </a:t>
              </a:r>
              <a:r>
                <a:rPr lang="en-US" sz="1400" dirty="0" err="1">
                  <a:solidFill>
                    <a:schemeClr val="tx1"/>
                  </a:solidFill>
                  <a:latin typeface="Century Gothic" panose="020B0502020202020204" pitchFamily="34" charset="0"/>
                  <a:cs typeface="Times New Roman" panose="02020603050405020304" pitchFamily="18" charset="0"/>
                </a:rPr>
                <a:t>rasters</a:t>
              </a:r>
              <a:endParaRPr lang="en-US" sz="1400" dirty="0">
                <a:solidFill>
                  <a:schemeClr val="tx1"/>
                </a:solidFill>
                <a:latin typeface="Century Gothic" panose="020B050202020202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96C65404-8485-473E-86C7-82F0DBA7427F}"/>
                </a:ext>
              </a:extLst>
            </p:cNvPr>
            <p:cNvSpPr/>
            <p:nvPr/>
          </p:nvSpPr>
          <p:spPr>
            <a:xfrm>
              <a:off x="2555913" y="2546981"/>
              <a:ext cx="1127312" cy="1213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GCM</a:t>
              </a:r>
            </a:p>
            <a:p>
              <a:pPr algn="ctr"/>
              <a:r>
                <a:rPr lang="en-US" sz="1200" b="1" dirty="0">
                  <a:solidFill>
                    <a:schemeClr val="tx1"/>
                  </a:solidFill>
                  <a:latin typeface="Century Gothic" panose="020B0502020202020204" pitchFamily="34" charset="0"/>
                  <a:cs typeface="Times New Roman" panose="02020603050405020304" pitchFamily="18" charset="0"/>
                </a:rPr>
                <a:t>- - - - - - - - - - - </a:t>
              </a:r>
            </a:p>
            <a:p>
              <a:pPr algn="ctr"/>
              <a:r>
                <a:rPr lang="en-US" sz="1200" dirty="0">
                  <a:solidFill>
                    <a:schemeClr val="tx1"/>
                  </a:solidFill>
                  <a:latin typeface="Century Gothic" panose="020B0502020202020204" pitchFamily="34" charset="0"/>
                  <a:cs typeface="Times New Roman" panose="02020603050405020304" pitchFamily="18" charset="0"/>
                </a:rPr>
                <a:t>Precipitation </a:t>
              </a:r>
            </a:p>
            <a:p>
              <a:pPr algn="ctr"/>
              <a:r>
                <a:rPr lang="en-US" sz="1200" dirty="0">
                  <a:solidFill>
                    <a:schemeClr val="tx1"/>
                  </a:solidFill>
                  <a:latin typeface="Century Gothic" panose="020B0502020202020204" pitchFamily="34" charset="0"/>
                  <a:cs typeface="Times New Roman" panose="02020603050405020304" pitchFamily="18" charset="0"/>
                </a:rPr>
                <a:t>Temperature</a:t>
              </a:r>
            </a:p>
          </p:txBody>
        </p:sp>
        <p:sp>
          <p:nvSpPr>
            <p:cNvPr id="7" name="Rectangle 6">
              <a:extLst>
                <a:ext uri="{FF2B5EF4-FFF2-40B4-BE49-F238E27FC236}">
                  <a16:creationId xmlns:a16="http://schemas.microsoft.com/office/drawing/2014/main" id="{05B2AAA7-7A2B-42A2-9782-37D97A260CBA}"/>
                </a:ext>
              </a:extLst>
            </p:cNvPr>
            <p:cNvSpPr/>
            <p:nvPr/>
          </p:nvSpPr>
          <p:spPr>
            <a:xfrm>
              <a:off x="4362847" y="3300017"/>
              <a:ext cx="1042131" cy="42990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VIC</a:t>
              </a:r>
            </a:p>
          </p:txBody>
        </p:sp>
        <p:sp>
          <p:nvSpPr>
            <p:cNvPr id="8" name="Rectangle 7">
              <a:extLst>
                <a:ext uri="{FF2B5EF4-FFF2-40B4-BE49-F238E27FC236}">
                  <a16:creationId xmlns:a16="http://schemas.microsoft.com/office/drawing/2014/main" id="{E85DD558-72DE-4B14-9D81-D3A91A0CCEF8}"/>
                </a:ext>
              </a:extLst>
            </p:cNvPr>
            <p:cNvSpPr/>
            <p:nvPr/>
          </p:nvSpPr>
          <p:spPr>
            <a:xfrm>
              <a:off x="4368835" y="3824527"/>
              <a:ext cx="1042131" cy="6261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LOCA Downscaling</a:t>
              </a:r>
            </a:p>
          </p:txBody>
        </p:sp>
        <p:sp>
          <p:nvSpPr>
            <p:cNvPr id="9" name="Rectangle 8">
              <a:extLst>
                <a:ext uri="{FF2B5EF4-FFF2-40B4-BE49-F238E27FC236}">
                  <a16:creationId xmlns:a16="http://schemas.microsoft.com/office/drawing/2014/main" id="{2351C81C-09F7-4BB8-BD42-13D7E8ED02FD}"/>
                </a:ext>
              </a:extLst>
            </p:cNvPr>
            <p:cNvSpPr/>
            <p:nvPr/>
          </p:nvSpPr>
          <p:spPr>
            <a:xfrm>
              <a:off x="4362847" y="2039536"/>
              <a:ext cx="1042131" cy="7919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NN Model built on past hydrology</a:t>
              </a:r>
            </a:p>
          </p:txBody>
        </p:sp>
        <p:sp>
          <p:nvSpPr>
            <p:cNvPr id="10" name="Rectangle 9">
              <a:extLst>
                <a:ext uri="{FF2B5EF4-FFF2-40B4-BE49-F238E27FC236}">
                  <a16:creationId xmlns:a16="http://schemas.microsoft.com/office/drawing/2014/main" id="{8DF05011-4A0C-4F80-96C5-A5F1580F8D76}"/>
                </a:ext>
              </a:extLst>
            </p:cNvPr>
            <p:cNvSpPr/>
            <p:nvPr/>
          </p:nvSpPr>
          <p:spPr>
            <a:xfrm>
              <a:off x="6601566" y="3294048"/>
              <a:ext cx="889480" cy="115667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Aggregate to CDEC Basin Boundaries</a:t>
              </a:r>
            </a:p>
          </p:txBody>
        </p:sp>
        <p:cxnSp>
          <p:nvCxnSpPr>
            <p:cNvPr id="11" name="Straight Arrow Connector 10">
              <a:extLst>
                <a:ext uri="{FF2B5EF4-FFF2-40B4-BE49-F238E27FC236}">
                  <a16:creationId xmlns:a16="http://schemas.microsoft.com/office/drawing/2014/main" id="{FF5D9936-602A-4914-BB2C-DFFE5D975C4B}"/>
                </a:ext>
              </a:extLst>
            </p:cNvPr>
            <p:cNvCxnSpPr>
              <a:cxnSpLocks/>
              <a:endCxn id="5" idx="3"/>
            </p:cNvCxnSpPr>
            <p:nvPr/>
          </p:nvCxnSpPr>
          <p:spPr>
            <a:xfrm>
              <a:off x="5791200" y="3878419"/>
              <a:ext cx="734495" cy="0"/>
            </a:xfrm>
            <a:prstGeom prst="straightConnector1">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5498396-C74B-4138-B095-70C28FD81F8C}"/>
                </a:ext>
              </a:extLst>
            </p:cNvPr>
            <p:cNvSpPr/>
            <p:nvPr/>
          </p:nvSpPr>
          <p:spPr>
            <a:xfrm>
              <a:off x="7933111" y="1673424"/>
              <a:ext cx="1431095"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solidFill>
                  <a:latin typeface="Century Gothic" panose="020B0502020202020204" pitchFamily="34" charset="0"/>
                  <a:cs typeface="Times New Roman" panose="02020603050405020304" pitchFamily="18" charset="0"/>
                </a:rPr>
                <a:t>Outputs</a:t>
              </a:r>
            </a:p>
          </p:txBody>
        </p:sp>
        <p:sp>
          <p:nvSpPr>
            <p:cNvPr id="13" name="Left Brace 12">
              <a:extLst>
                <a:ext uri="{FF2B5EF4-FFF2-40B4-BE49-F238E27FC236}">
                  <a16:creationId xmlns:a16="http://schemas.microsoft.com/office/drawing/2014/main" id="{AB110CAF-FBDD-4DCB-8EBA-D3FC1648528D}"/>
                </a:ext>
              </a:extLst>
            </p:cNvPr>
            <p:cNvSpPr/>
            <p:nvPr/>
          </p:nvSpPr>
          <p:spPr>
            <a:xfrm rot="10800000">
              <a:off x="5479005" y="3300082"/>
              <a:ext cx="246700" cy="1156673"/>
            </a:xfrm>
            <a:prstGeom prst="leftBrace">
              <a:avLst>
                <a:gd name="adj1" fmla="val 4999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latin typeface="Century Gothic" panose="020B0502020202020204" pitchFamily="34" charset="0"/>
              </a:endParaRPr>
            </a:p>
          </p:txBody>
        </p:sp>
        <p:grpSp>
          <p:nvGrpSpPr>
            <p:cNvPr id="14" name="Group 13">
              <a:extLst>
                <a:ext uri="{FF2B5EF4-FFF2-40B4-BE49-F238E27FC236}">
                  <a16:creationId xmlns:a16="http://schemas.microsoft.com/office/drawing/2014/main" id="{EF00245B-BC7C-4899-8002-A1A31AE98BA4}"/>
                </a:ext>
              </a:extLst>
            </p:cNvPr>
            <p:cNvGrpSpPr/>
            <p:nvPr/>
          </p:nvGrpSpPr>
          <p:grpSpPr>
            <a:xfrm>
              <a:off x="8030849" y="2130625"/>
              <a:ext cx="1714836" cy="914400"/>
              <a:chOff x="7355079" y="2532030"/>
              <a:chExt cx="1714836" cy="914400"/>
            </a:xfrm>
          </p:grpSpPr>
          <p:sp>
            <p:nvSpPr>
              <p:cNvPr id="29" name="Rectangle 28">
                <a:extLst>
                  <a:ext uri="{FF2B5EF4-FFF2-40B4-BE49-F238E27FC236}">
                    <a16:creationId xmlns:a16="http://schemas.microsoft.com/office/drawing/2014/main" id="{1E9A54BA-8045-43F0-8768-2887DFBCE74D}"/>
                  </a:ext>
                </a:extLst>
              </p:cNvPr>
              <p:cNvSpPr/>
              <p:nvPr/>
            </p:nvSpPr>
            <p:spPr>
              <a:xfrm>
                <a:off x="7355079" y="2532030"/>
                <a:ext cx="1257636"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361D547B-7121-4257-9886-187B00985106}"/>
                  </a:ext>
                </a:extLst>
              </p:cNvPr>
              <p:cNvSpPr/>
              <p:nvPr/>
            </p:nvSpPr>
            <p:spPr>
              <a:xfrm>
                <a:off x="7507479" y="2684430"/>
                <a:ext cx="1257636"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31" name="Rectangle 30">
                <a:extLst>
                  <a:ext uri="{FF2B5EF4-FFF2-40B4-BE49-F238E27FC236}">
                    <a16:creationId xmlns:a16="http://schemas.microsoft.com/office/drawing/2014/main" id="{3741928B-ECF8-4602-B3FD-ED91C9A4DD23}"/>
                  </a:ext>
                </a:extLst>
              </p:cNvPr>
              <p:cNvSpPr/>
              <p:nvPr/>
            </p:nvSpPr>
            <p:spPr>
              <a:xfrm>
                <a:off x="7659879" y="2836830"/>
                <a:ext cx="1257636"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32" name="Rectangle 31">
                <a:extLst>
                  <a:ext uri="{FF2B5EF4-FFF2-40B4-BE49-F238E27FC236}">
                    <a16:creationId xmlns:a16="http://schemas.microsoft.com/office/drawing/2014/main" id="{C9387471-0825-44C1-8B9B-24F84A34009E}"/>
                  </a:ext>
                </a:extLst>
              </p:cNvPr>
              <p:cNvSpPr/>
              <p:nvPr/>
            </p:nvSpPr>
            <p:spPr>
              <a:xfrm>
                <a:off x="7812279" y="2989230"/>
                <a:ext cx="1257636"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Unimpaired Flow (Basin n)</a:t>
                </a:r>
              </a:p>
            </p:txBody>
          </p:sp>
        </p:grpSp>
        <p:sp>
          <p:nvSpPr>
            <p:cNvPr id="15" name="Rectangle 14">
              <a:extLst>
                <a:ext uri="{FF2B5EF4-FFF2-40B4-BE49-F238E27FC236}">
                  <a16:creationId xmlns:a16="http://schemas.microsoft.com/office/drawing/2014/main" id="{6ECA4D41-3910-4F10-97FA-62D5F54E6E3F}"/>
                </a:ext>
              </a:extLst>
            </p:cNvPr>
            <p:cNvSpPr/>
            <p:nvPr/>
          </p:nvSpPr>
          <p:spPr>
            <a:xfrm>
              <a:off x="2445684" y="1673424"/>
              <a:ext cx="979211"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solidFill>
                  <a:latin typeface="Century Gothic" panose="020B0502020202020204" pitchFamily="34" charset="0"/>
                  <a:cs typeface="Times New Roman" panose="02020603050405020304" pitchFamily="18" charset="0"/>
                </a:rPr>
                <a:t>Inputs</a:t>
              </a:r>
            </a:p>
          </p:txBody>
        </p:sp>
        <p:cxnSp>
          <p:nvCxnSpPr>
            <p:cNvPr id="16" name="Connector: Elbow 15">
              <a:extLst>
                <a:ext uri="{FF2B5EF4-FFF2-40B4-BE49-F238E27FC236}">
                  <a16:creationId xmlns:a16="http://schemas.microsoft.com/office/drawing/2014/main" id="{4757EA83-DC25-4B08-B99C-65179219C65D}"/>
                </a:ext>
              </a:extLst>
            </p:cNvPr>
            <p:cNvCxnSpPr>
              <a:cxnSpLocks/>
              <a:stCxn id="6" idx="3"/>
            </p:cNvCxnSpPr>
            <p:nvPr/>
          </p:nvCxnSpPr>
          <p:spPr>
            <a:xfrm flipV="1">
              <a:off x="3683225" y="2532030"/>
              <a:ext cx="658895" cy="621568"/>
            </a:xfrm>
            <a:prstGeom prst="bentConnector3">
              <a:avLst>
                <a:gd name="adj1" fmla="val 50000"/>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6A48755-BFCC-4292-B243-360FBF23560D}"/>
                </a:ext>
              </a:extLst>
            </p:cNvPr>
            <p:cNvCxnSpPr>
              <a:cxnSpLocks/>
              <a:stCxn id="6" idx="3"/>
            </p:cNvCxnSpPr>
            <p:nvPr/>
          </p:nvCxnSpPr>
          <p:spPr>
            <a:xfrm>
              <a:off x="3683225" y="3153598"/>
              <a:ext cx="658895" cy="606617"/>
            </a:xfrm>
            <a:prstGeom prst="bentConnector3">
              <a:avLst>
                <a:gd name="adj1" fmla="val 50000"/>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8BF0A45-6494-4F87-9299-B5016B448072}"/>
                </a:ext>
              </a:extLst>
            </p:cNvPr>
            <p:cNvGrpSpPr/>
            <p:nvPr/>
          </p:nvGrpSpPr>
          <p:grpSpPr>
            <a:xfrm>
              <a:off x="8030849" y="3543698"/>
              <a:ext cx="1714836" cy="914400"/>
              <a:chOff x="7355079" y="2532030"/>
              <a:chExt cx="1714836" cy="914400"/>
            </a:xfrm>
          </p:grpSpPr>
          <p:sp>
            <p:nvSpPr>
              <p:cNvPr id="25" name="Rectangle 24">
                <a:extLst>
                  <a:ext uri="{FF2B5EF4-FFF2-40B4-BE49-F238E27FC236}">
                    <a16:creationId xmlns:a16="http://schemas.microsoft.com/office/drawing/2014/main" id="{C68F00DF-2611-413F-BB00-EC4F154B15DE}"/>
                  </a:ext>
                </a:extLst>
              </p:cNvPr>
              <p:cNvSpPr/>
              <p:nvPr/>
            </p:nvSpPr>
            <p:spPr>
              <a:xfrm>
                <a:off x="7355079" y="2532030"/>
                <a:ext cx="1257636"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9A9493FF-FCD1-4DD3-AE54-16A9AB26A972}"/>
                  </a:ext>
                </a:extLst>
              </p:cNvPr>
              <p:cNvSpPr/>
              <p:nvPr/>
            </p:nvSpPr>
            <p:spPr>
              <a:xfrm>
                <a:off x="7507479" y="2684430"/>
                <a:ext cx="1257636"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27" name="Rectangle 26">
                <a:extLst>
                  <a:ext uri="{FF2B5EF4-FFF2-40B4-BE49-F238E27FC236}">
                    <a16:creationId xmlns:a16="http://schemas.microsoft.com/office/drawing/2014/main" id="{789ADC75-6C80-4053-92BD-E4981C7E3E3E}"/>
                  </a:ext>
                </a:extLst>
              </p:cNvPr>
              <p:cNvSpPr/>
              <p:nvPr/>
            </p:nvSpPr>
            <p:spPr>
              <a:xfrm>
                <a:off x="7659879" y="2836830"/>
                <a:ext cx="1257636"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1AE4B020-0843-43E2-89E1-6FBA5DFCF54F}"/>
                  </a:ext>
                </a:extLst>
              </p:cNvPr>
              <p:cNvSpPr/>
              <p:nvPr/>
            </p:nvSpPr>
            <p:spPr>
              <a:xfrm>
                <a:off x="7812279" y="2989230"/>
                <a:ext cx="1257636"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Runoff (Basin n)</a:t>
                </a:r>
              </a:p>
            </p:txBody>
          </p:sp>
        </p:grpSp>
        <p:cxnSp>
          <p:nvCxnSpPr>
            <p:cNvPr id="19" name="Straight Arrow Connector 18">
              <a:extLst>
                <a:ext uri="{FF2B5EF4-FFF2-40B4-BE49-F238E27FC236}">
                  <a16:creationId xmlns:a16="http://schemas.microsoft.com/office/drawing/2014/main" id="{DEDD4065-EE64-40F7-B3CC-3C6428D8E8E6}"/>
                </a:ext>
              </a:extLst>
            </p:cNvPr>
            <p:cNvCxnSpPr>
              <a:cxnSpLocks/>
            </p:cNvCxnSpPr>
            <p:nvPr/>
          </p:nvCxnSpPr>
          <p:spPr>
            <a:xfrm>
              <a:off x="5465328" y="2532030"/>
              <a:ext cx="2490194" cy="0"/>
            </a:xfrm>
            <a:prstGeom prst="straightConnector1">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DED1FEB-2803-4BE5-8A46-4EFB3D244689}"/>
                </a:ext>
              </a:extLst>
            </p:cNvPr>
            <p:cNvCxnSpPr>
              <a:cxnSpLocks/>
            </p:cNvCxnSpPr>
            <p:nvPr/>
          </p:nvCxnSpPr>
          <p:spPr>
            <a:xfrm>
              <a:off x="7566373" y="3878419"/>
              <a:ext cx="389149" cy="0"/>
            </a:xfrm>
            <a:prstGeom prst="straightConnector1">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B17AE8D-C1E2-4194-8322-9BA2178041AA}"/>
                </a:ext>
              </a:extLst>
            </p:cNvPr>
            <p:cNvSpPr/>
            <p:nvPr/>
          </p:nvSpPr>
          <p:spPr>
            <a:xfrm>
              <a:off x="4362847" y="1752600"/>
              <a:ext cx="1042131" cy="271552"/>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accent2">
                      <a:lumMod val="75000"/>
                    </a:schemeClr>
                  </a:solidFill>
                  <a:latin typeface="Century Gothic" panose="020B0502020202020204" pitchFamily="34" charset="0"/>
                  <a:cs typeface="Times New Roman" panose="02020603050405020304" pitchFamily="18" charset="0"/>
                </a:rPr>
                <a:t>statistical</a:t>
              </a:r>
            </a:p>
          </p:txBody>
        </p:sp>
        <p:sp>
          <p:nvSpPr>
            <p:cNvPr id="22" name="Rectangle 21">
              <a:extLst>
                <a:ext uri="{FF2B5EF4-FFF2-40B4-BE49-F238E27FC236}">
                  <a16:creationId xmlns:a16="http://schemas.microsoft.com/office/drawing/2014/main" id="{A4C6DF80-FDB5-49C2-B1DA-47FC57EB2AF4}"/>
                </a:ext>
              </a:extLst>
            </p:cNvPr>
            <p:cNvSpPr/>
            <p:nvPr/>
          </p:nvSpPr>
          <p:spPr>
            <a:xfrm>
              <a:off x="4362847" y="3013081"/>
              <a:ext cx="1102481" cy="271552"/>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accent2">
                      <a:lumMod val="75000"/>
                    </a:schemeClr>
                  </a:solidFill>
                  <a:latin typeface="Century Gothic" panose="020B0502020202020204" pitchFamily="34" charset="0"/>
                  <a:cs typeface="Times New Roman" panose="02020603050405020304" pitchFamily="18" charset="0"/>
                </a:rPr>
                <a:t>mechanistic</a:t>
              </a:r>
            </a:p>
          </p:txBody>
        </p:sp>
        <p:sp>
          <p:nvSpPr>
            <p:cNvPr id="23" name="Rectangle 22">
              <a:extLst>
                <a:ext uri="{FF2B5EF4-FFF2-40B4-BE49-F238E27FC236}">
                  <a16:creationId xmlns:a16="http://schemas.microsoft.com/office/drawing/2014/main" id="{C90E3601-4A03-41FF-90D9-CB5FFD29F895}"/>
                </a:ext>
              </a:extLst>
            </p:cNvPr>
            <p:cNvSpPr/>
            <p:nvPr/>
          </p:nvSpPr>
          <p:spPr>
            <a:xfrm>
              <a:off x="6601567" y="2973325"/>
              <a:ext cx="889480" cy="271552"/>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accent2">
                      <a:lumMod val="75000"/>
                    </a:schemeClr>
                  </a:solidFill>
                  <a:latin typeface="Century Gothic" panose="020B0502020202020204" pitchFamily="34" charset="0"/>
                  <a:cs typeface="Times New Roman" panose="02020603050405020304" pitchFamily="18" charset="0"/>
                </a:rPr>
                <a:t>statistical</a:t>
              </a:r>
            </a:p>
          </p:txBody>
        </p:sp>
        <p:sp>
          <p:nvSpPr>
            <p:cNvPr id="24" name="Rectangle 23">
              <a:extLst>
                <a:ext uri="{FF2B5EF4-FFF2-40B4-BE49-F238E27FC236}">
                  <a16:creationId xmlns:a16="http://schemas.microsoft.com/office/drawing/2014/main" id="{5017C4BE-2E30-496B-9DDD-D64229A07267}"/>
                </a:ext>
              </a:extLst>
            </p:cNvPr>
            <p:cNvSpPr/>
            <p:nvPr/>
          </p:nvSpPr>
          <p:spPr>
            <a:xfrm>
              <a:off x="4362847" y="4461866"/>
              <a:ext cx="1050662" cy="271552"/>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accent2">
                      <a:lumMod val="75000"/>
                    </a:schemeClr>
                  </a:solidFill>
                  <a:latin typeface="Century Gothic" panose="020B0502020202020204" pitchFamily="34" charset="0"/>
                  <a:cs typeface="Times New Roman" panose="02020603050405020304" pitchFamily="18" charset="0"/>
                </a:rPr>
                <a:t>statistical</a:t>
              </a:r>
            </a:p>
          </p:txBody>
        </p:sp>
      </p:grpSp>
      <p:sp>
        <p:nvSpPr>
          <p:cNvPr id="34" name="TextBox 33">
            <a:extLst>
              <a:ext uri="{FF2B5EF4-FFF2-40B4-BE49-F238E27FC236}">
                <a16:creationId xmlns:a16="http://schemas.microsoft.com/office/drawing/2014/main" id="{183058AB-CFF5-46D2-919F-DBD73B35CADC}"/>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2786047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6B3F-D9B6-40E0-B8BA-7ECE8BC1F562}"/>
              </a:ext>
            </a:extLst>
          </p:cNvPr>
          <p:cNvSpPr>
            <a:spLocks noGrp="1"/>
          </p:cNvSpPr>
          <p:nvPr>
            <p:ph type="title"/>
          </p:nvPr>
        </p:nvSpPr>
        <p:spPr/>
        <p:txBody>
          <a:bodyPr/>
          <a:lstStyle/>
          <a:p>
            <a:r>
              <a:rPr lang="en-US" dirty="0"/>
              <a:t>Results</a:t>
            </a:r>
          </a:p>
        </p:txBody>
      </p:sp>
      <p:pic>
        <p:nvPicPr>
          <p:cNvPr id="5" name="Picture 4" descr="A picture containing chart&#10;&#10;Description automatically generated">
            <a:extLst>
              <a:ext uri="{FF2B5EF4-FFF2-40B4-BE49-F238E27FC236}">
                <a16:creationId xmlns:a16="http://schemas.microsoft.com/office/drawing/2014/main" id="{6D51E1C0-508E-4DEB-B956-879BE0B2A9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4387" y="-1"/>
            <a:ext cx="7297614" cy="6857999"/>
          </a:xfrm>
          <a:prstGeom prst="rect">
            <a:avLst/>
          </a:prstGeom>
        </p:spPr>
      </p:pic>
      <p:pic>
        <p:nvPicPr>
          <p:cNvPr id="13" name="Picture 12" descr="Timeline&#10;&#10;Description automatically generated">
            <a:extLst>
              <a:ext uri="{FF2B5EF4-FFF2-40B4-BE49-F238E27FC236}">
                <a16:creationId xmlns:a16="http://schemas.microsoft.com/office/drawing/2014/main" id="{43F313D0-EE92-464C-B672-E7192A4B30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9875" y="0"/>
            <a:ext cx="5572125" cy="6858000"/>
          </a:xfrm>
          <a:prstGeom prst="rect">
            <a:avLst/>
          </a:prstGeom>
        </p:spPr>
      </p:pic>
      <p:pic>
        <p:nvPicPr>
          <p:cNvPr id="15" name="Picture 14" descr="A picture containing timeline&#10;&#10;Description automatically generated">
            <a:extLst>
              <a:ext uri="{FF2B5EF4-FFF2-40B4-BE49-F238E27FC236}">
                <a16:creationId xmlns:a16="http://schemas.microsoft.com/office/drawing/2014/main" id="{C325FFA2-2419-434A-A0D6-9B1C36A06D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7607" y="0"/>
            <a:ext cx="5572125" cy="6858000"/>
          </a:xfrm>
          <a:prstGeom prst="rect">
            <a:avLst/>
          </a:prstGeom>
        </p:spPr>
      </p:pic>
      <p:pic>
        <p:nvPicPr>
          <p:cNvPr id="17" name="Picture 16" descr="A picture containing timeline&#10;&#10;Description automatically generated">
            <a:extLst>
              <a:ext uri="{FF2B5EF4-FFF2-40B4-BE49-F238E27FC236}">
                <a16:creationId xmlns:a16="http://schemas.microsoft.com/office/drawing/2014/main" id="{30A9A37F-A990-4393-B997-CED1720D40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4386" y="0"/>
            <a:ext cx="5572125" cy="6858000"/>
          </a:xfrm>
          <a:prstGeom prst="rect">
            <a:avLst/>
          </a:prstGeom>
        </p:spPr>
      </p:pic>
      <p:pic>
        <p:nvPicPr>
          <p:cNvPr id="19" name="Picture 18" descr="Chart&#10;&#10;Description automatically generated">
            <a:extLst>
              <a:ext uri="{FF2B5EF4-FFF2-40B4-BE49-F238E27FC236}">
                <a16:creationId xmlns:a16="http://schemas.microsoft.com/office/drawing/2014/main" id="{78E3D0F9-EF50-49A9-A4E3-6B082C3E8B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01415" y="-3"/>
            <a:ext cx="5572125" cy="6858000"/>
          </a:xfrm>
          <a:prstGeom prst="rect">
            <a:avLst/>
          </a:prstGeom>
        </p:spPr>
      </p:pic>
      <p:pic>
        <p:nvPicPr>
          <p:cNvPr id="21" name="Picture 20" descr="Chart&#10;&#10;Description automatically generated">
            <a:extLst>
              <a:ext uri="{FF2B5EF4-FFF2-40B4-BE49-F238E27FC236}">
                <a16:creationId xmlns:a16="http://schemas.microsoft.com/office/drawing/2014/main" id="{D057C4BA-8892-42ED-ABFD-A877655BE7F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16540" y="-6"/>
            <a:ext cx="5572125" cy="6858000"/>
          </a:xfrm>
          <a:prstGeom prst="rect">
            <a:avLst/>
          </a:prstGeom>
        </p:spPr>
      </p:pic>
      <p:pic>
        <p:nvPicPr>
          <p:cNvPr id="23" name="Picture 22" descr="A picture containing map, text, kite, different&#10;&#10;Description automatically generated">
            <a:extLst>
              <a:ext uri="{FF2B5EF4-FFF2-40B4-BE49-F238E27FC236}">
                <a16:creationId xmlns:a16="http://schemas.microsoft.com/office/drawing/2014/main" id="{7A051751-1202-4ED2-BD5F-B965FD2315C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38694" y="-9"/>
            <a:ext cx="5572125" cy="6858000"/>
          </a:xfrm>
          <a:prstGeom prst="rect">
            <a:avLst/>
          </a:prstGeom>
        </p:spPr>
      </p:pic>
      <p:sp>
        <p:nvSpPr>
          <p:cNvPr id="25" name="TextBox 24">
            <a:extLst>
              <a:ext uri="{FF2B5EF4-FFF2-40B4-BE49-F238E27FC236}">
                <a16:creationId xmlns:a16="http://schemas.microsoft.com/office/drawing/2014/main" id="{6A92C1BC-5823-4DA8-97F4-6AA243BF1863}"/>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273148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r>
              <a:rPr lang="en-US" sz="4000" b="1" dirty="0">
                <a:latin typeface="Century Gothic" panose="020B0502020202020204" pitchFamily="34" charset="0"/>
                <a:cs typeface="Arial" panose="020B0604020202020204" pitchFamily="34" charset="0"/>
              </a:rPr>
              <a:t>Takeaway</a:t>
            </a:r>
          </a:p>
        </p:txBody>
      </p:sp>
      <p:sp>
        <p:nvSpPr>
          <p:cNvPr id="5" name="Rectangle 4"/>
          <p:cNvSpPr/>
          <p:nvPr/>
        </p:nvSpPr>
        <p:spPr>
          <a:xfrm>
            <a:off x="1056289" y="4800062"/>
            <a:ext cx="10594428" cy="707886"/>
          </a:xfrm>
          <a:prstGeom prst="rect">
            <a:avLst/>
          </a:prstGeom>
        </p:spPr>
        <p:txBody>
          <a:bodyPr wrap="square">
            <a:spAutoFit/>
          </a:bodyPr>
          <a:lstStyle/>
          <a:p>
            <a:pPr marL="342900" indent="-342900">
              <a:buFont typeface="Arial" panose="020B0604020202020204" pitchFamily="34" charset="0"/>
              <a:buChar char="•"/>
            </a:pPr>
            <a:r>
              <a:rPr lang="en-US" sz="2000" i="1" dirty="0">
                <a:latin typeface="Century Gothic" panose="020B0502020202020204" pitchFamily="34" charset="0"/>
                <a:cs typeface="Arial" panose="020B0604020202020204" pitchFamily="34" charset="0"/>
              </a:rPr>
              <a:t>The NN model seems to have a bias towards over predicting low flows, which will have to be remedied if we were to use this model for future projections. </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Graphic 1" descr="Bullseye">
            <a:extLst>
              <a:ext uri="{FF2B5EF4-FFF2-40B4-BE49-F238E27FC236}">
                <a16:creationId xmlns:a16="http://schemas.microsoft.com/office/drawing/2014/main" id="{8E403212-4808-4ADF-86E4-D5E43ECD7B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4960" y="354495"/>
            <a:ext cx="2325757" cy="2325757"/>
          </a:xfrm>
          <a:prstGeom prst="rect">
            <a:avLst/>
          </a:prstGeom>
        </p:spPr>
      </p:pic>
    </p:spTree>
    <p:extLst>
      <p:ext uri="{BB962C8B-B14F-4D97-AF65-F5344CB8AC3E}">
        <p14:creationId xmlns:p14="http://schemas.microsoft.com/office/powerpoint/2010/main" val="734171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r>
              <a:rPr lang="en-US" sz="4000" b="1" dirty="0">
                <a:latin typeface="Century Gothic" panose="020B0502020202020204" pitchFamily="34" charset="0"/>
                <a:cs typeface="Arial" panose="020B0604020202020204" pitchFamily="34" charset="0"/>
              </a:rPr>
              <a:t>Model Improvement</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808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Helvetica" panose="020B0604020202020204" pitchFamily="34" charset="0"/>
              </a:rPr>
              <a:t>Problem Statement</a:t>
            </a:r>
            <a:endParaRPr lang="en-US" dirty="0"/>
          </a:p>
        </p:txBody>
      </p:sp>
      <p:sp>
        <p:nvSpPr>
          <p:cNvPr id="3" name="Content Placeholder 2"/>
          <p:cNvSpPr>
            <a:spLocks noGrp="1"/>
          </p:cNvSpPr>
          <p:nvPr>
            <p:ph idx="1"/>
          </p:nvPr>
        </p:nvSpPr>
        <p:spPr>
          <a:xfrm>
            <a:off x="899886" y="1825625"/>
            <a:ext cx="5553468" cy="4712666"/>
          </a:xfrm>
        </p:spPr>
        <p:txBody>
          <a:bodyPr/>
          <a:lstStyle/>
          <a:p>
            <a:r>
              <a:rPr lang="en-US" dirty="0"/>
              <a:t>Predicting Ungauged Basins (PUB)</a:t>
            </a:r>
          </a:p>
          <a:p>
            <a:r>
              <a:rPr lang="en-US" dirty="0"/>
              <a:t>Extrapolating information in space</a:t>
            </a:r>
          </a:p>
        </p:txBody>
      </p:sp>
      <p:grpSp>
        <p:nvGrpSpPr>
          <p:cNvPr id="28" name="Group 27"/>
          <p:cNvGrpSpPr/>
          <p:nvPr/>
        </p:nvGrpSpPr>
        <p:grpSpPr>
          <a:xfrm>
            <a:off x="6300300" y="1825625"/>
            <a:ext cx="5424604" cy="4337040"/>
            <a:chOff x="6300300" y="1825625"/>
            <a:chExt cx="5424604" cy="4337040"/>
          </a:xfrm>
        </p:grpSpPr>
        <p:grpSp>
          <p:nvGrpSpPr>
            <p:cNvPr id="29" name="Group 28"/>
            <p:cNvGrpSpPr/>
            <p:nvPr/>
          </p:nvGrpSpPr>
          <p:grpSpPr>
            <a:xfrm>
              <a:off x="6300300" y="1825625"/>
              <a:ext cx="5424604" cy="4337040"/>
              <a:chOff x="6337069" y="1996217"/>
              <a:chExt cx="5424604" cy="4337040"/>
            </a:xfrm>
          </p:grpSpPr>
          <p:pic>
            <p:nvPicPr>
              <p:cNvPr id="31" name="Picture 30"/>
              <p:cNvPicPr>
                <a:picLocks noChangeAspect="1"/>
              </p:cNvPicPr>
              <p:nvPr/>
            </p:nvPicPr>
            <p:blipFill rotWithShape="1">
              <a:blip r:embed="rId3" cstate="print">
                <a:extLst>
                  <a:ext uri="{28A0092B-C50C-407E-A947-70E740481C1C}">
                    <a14:useLocalDpi xmlns:a14="http://schemas.microsoft.com/office/drawing/2010/main" val="0"/>
                  </a:ext>
                </a:extLst>
              </a:blip>
              <a:srcRect l="10644" t="29370" r="15508" b="33035"/>
              <a:stretch/>
            </p:blipFill>
            <p:spPr bwMode="auto">
              <a:xfrm>
                <a:off x="6404686" y="2324512"/>
                <a:ext cx="5088210" cy="3352697"/>
              </a:xfrm>
              <a:prstGeom prst="rect">
                <a:avLst/>
              </a:prstGeom>
              <a:noFill/>
              <a:ln>
                <a:noFill/>
              </a:ln>
              <a:extLst>
                <a:ext uri="{53640926-AAD7-44d8-BBD7-CCE9431645EC}">
                  <a14:shadowObscured xmlns="" xmlns:a14="http://schemas.microsoft.com/office/drawing/2010/main"/>
                </a:ext>
              </a:extLst>
            </p:spPr>
          </p:pic>
          <p:grpSp>
            <p:nvGrpSpPr>
              <p:cNvPr id="32" name="Group 31"/>
              <p:cNvGrpSpPr/>
              <p:nvPr/>
            </p:nvGrpSpPr>
            <p:grpSpPr>
              <a:xfrm>
                <a:off x="6337069" y="1996217"/>
                <a:ext cx="5424604" cy="4337040"/>
                <a:chOff x="9525" y="11017"/>
                <a:chExt cx="4279709" cy="2464794"/>
              </a:xfrm>
            </p:grpSpPr>
            <p:cxnSp>
              <p:nvCxnSpPr>
                <p:cNvPr id="33" name="Straight Connector 32"/>
                <p:cNvCxnSpPr/>
                <p:nvPr/>
              </p:nvCxnSpPr>
              <p:spPr>
                <a:xfrm>
                  <a:off x="1066552" y="627961"/>
                  <a:ext cx="3221037"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1017" y="1233889"/>
                  <a:ext cx="4276725"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017" y="1839817"/>
                  <a:ext cx="4276725"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2034" y="2456761"/>
                  <a:ext cx="4267200" cy="1905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9525" y="1247870"/>
                  <a:ext cx="0" cy="119053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26469" y="1093477"/>
                  <a:ext cx="0" cy="136695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222872" y="11017"/>
                  <a:ext cx="9525" cy="24384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828800" y="11017"/>
                  <a:ext cx="9525" cy="24384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445744" y="11017"/>
                  <a:ext cx="9525" cy="24384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051672" y="11017"/>
                  <a:ext cx="9525" cy="24384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657600" y="11017"/>
                  <a:ext cx="9525" cy="24384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274544" y="11017"/>
                  <a:ext cx="9525" cy="24384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232397" y="11017"/>
                  <a:ext cx="3034803"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30" name="TextBox 29"/>
            <p:cNvSpPr txBox="1"/>
            <p:nvPr/>
          </p:nvSpPr>
          <p:spPr>
            <a:xfrm>
              <a:off x="6877946" y="2244443"/>
              <a:ext cx="710135" cy="1400383"/>
            </a:xfrm>
            <a:prstGeom prst="rect">
              <a:avLst/>
            </a:prstGeom>
            <a:solidFill>
              <a:schemeClr val="bg1"/>
            </a:solidFill>
          </p:spPr>
          <p:txBody>
            <a:bodyPr wrap="square" rtlCol="0">
              <a:spAutoFit/>
            </a:bodyPr>
            <a:lstStyle/>
            <a:p>
              <a:r>
                <a:rPr lang="en-US" sz="1050" dirty="0">
                  <a:latin typeface="Century Gothic" panose="020B0502020202020204" pitchFamily="34" charset="0"/>
                </a:rPr>
                <a:t>River</a:t>
              </a:r>
            </a:p>
            <a:p>
              <a:endParaRPr lang="en-US" sz="400" dirty="0">
                <a:latin typeface="Century Gothic" panose="020B0502020202020204" pitchFamily="34" charset="0"/>
              </a:endParaRPr>
            </a:p>
            <a:p>
              <a:r>
                <a:rPr lang="en-US" sz="1050" dirty="0">
                  <a:latin typeface="Century Gothic" panose="020B0502020202020204" pitchFamily="34" charset="0"/>
                </a:rPr>
                <a:t>Gauge</a:t>
              </a:r>
            </a:p>
            <a:p>
              <a:endParaRPr lang="en-US" sz="500" dirty="0">
                <a:latin typeface="Century Gothic" panose="020B0502020202020204" pitchFamily="34" charset="0"/>
              </a:endParaRPr>
            </a:p>
            <a:p>
              <a:r>
                <a:rPr lang="en-US" sz="1050" dirty="0">
                  <a:latin typeface="Century Gothic" panose="020B0502020202020204" pitchFamily="34" charset="0"/>
                </a:rPr>
                <a:t>Basin 1</a:t>
              </a:r>
              <a:endParaRPr lang="en-US" sz="700" dirty="0">
                <a:latin typeface="Century Gothic" panose="020B0502020202020204" pitchFamily="34" charset="0"/>
              </a:endParaRPr>
            </a:p>
            <a:p>
              <a:endParaRPr lang="en-US" sz="400" dirty="0">
                <a:latin typeface="Century Gothic" panose="020B0502020202020204" pitchFamily="34" charset="0"/>
              </a:endParaRPr>
            </a:p>
            <a:p>
              <a:r>
                <a:rPr lang="en-US" sz="1050" dirty="0">
                  <a:latin typeface="Century Gothic" panose="020B0502020202020204" pitchFamily="34" charset="0"/>
                </a:rPr>
                <a:t>Basin 2</a:t>
              </a:r>
            </a:p>
            <a:p>
              <a:endParaRPr lang="en-US" sz="500" dirty="0">
                <a:latin typeface="Century Gothic" panose="020B0502020202020204" pitchFamily="34" charset="0"/>
              </a:endParaRPr>
            </a:p>
            <a:p>
              <a:r>
                <a:rPr lang="en-US" sz="1050" dirty="0">
                  <a:latin typeface="Century Gothic" panose="020B0502020202020204" pitchFamily="34" charset="0"/>
                </a:rPr>
                <a:t>Basin 3</a:t>
              </a:r>
            </a:p>
            <a:p>
              <a:endParaRPr lang="en-US" sz="400" dirty="0">
                <a:latin typeface="Century Gothic" panose="020B0502020202020204" pitchFamily="34" charset="0"/>
              </a:endParaRPr>
            </a:p>
            <a:p>
              <a:r>
                <a:rPr lang="en-US" sz="1050" dirty="0">
                  <a:latin typeface="Century Gothic" panose="020B0502020202020204" pitchFamily="34" charset="0"/>
                </a:rPr>
                <a:t>Basin 4</a:t>
              </a:r>
            </a:p>
          </p:txBody>
        </p:sp>
      </p:grpSp>
      <p:grpSp>
        <p:nvGrpSpPr>
          <p:cNvPr id="52" name="Group 51"/>
          <p:cNvGrpSpPr/>
          <p:nvPr/>
        </p:nvGrpSpPr>
        <p:grpSpPr>
          <a:xfrm>
            <a:off x="1612480" y="2731343"/>
            <a:ext cx="3673704" cy="3897354"/>
            <a:chOff x="3109535" y="3368863"/>
            <a:chExt cx="3072767" cy="3259833"/>
          </a:xfrm>
        </p:grpSpPr>
        <p:grpSp>
          <p:nvGrpSpPr>
            <p:cNvPr id="6" name="Group 5"/>
            <p:cNvGrpSpPr/>
            <p:nvPr/>
          </p:nvGrpSpPr>
          <p:grpSpPr>
            <a:xfrm>
              <a:off x="3109535" y="3509208"/>
              <a:ext cx="3072767" cy="3119488"/>
              <a:chOff x="266700" y="31044"/>
              <a:chExt cx="2107324" cy="2460804"/>
            </a:xfrm>
          </p:grpSpPr>
          <p:cxnSp>
            <p:nvCxnSpPr>
              <p:cNvPr id="7" name="Straight Connector 6"/>
              <p:cNvCxnSpPr/>
              <p:nvPr/>
            </p:nvCxnSpPr>
            <p:spPr>
              <a:xfrm flipH="1">
                <a:off x="266700" y="1211580"/>
                <a:ext cx="3957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332591" y="31044"/>
                <a:ext cx="2041433" cy="2460804"/>
                <a:chOff x="35428" y="-29922"/>
                <a:chExt cx="2041940" cy="2461252"/>
              </a:xfrm>
            </p:grpSpPr>
            <p:grpSp>
              <p:nvGrpSpPr>
                <p:cNvPr id="9" name="Group 8"/>
                <p:cNvGrpSpPr/>
                <p:nvPr/>
              </p:nvGrpSpPr>
              <p:grpSpPr>
                <a:xfrm>
                  <a:off x="35428" y="-29922"/>
                  <a:ext cx="2041940" cy="2461252"/>
                  <a:chOff x="35428" y="-29922"/>
                  <a:chExt cx="2041940" cy="2461252"/>
                </a:xfrm>
              </p:grpSpPr>
              <p:sp>
                <p:nvSpPr>
                  <p:cNvPr id="15" name="Text Box 229"/>
                  <p:cNvSpPr txBox="1"/>
                  <p:nvPr/>
                </p:nvSpPr>
                <p:spPr>
                  <a:xfrm>
                    <a:off x="876281" y="-29922"/>
                    <a:ext cx="259080" cy="28130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effectLst/>
                        <a:latin typeface="Century Gothic" panose="020B0502020202020204" pitchFamily="34" charset="0"/>
                        <a:ea typeface="Calibri" panose="020F0502020204030204" pitchFamily="34" charset="0"/>
                        <a:cs typeface="Times New Roman" panose="02020603050405020304" pitchFamily="18" charset="0"/>
                      </a:rPr>
                      <a:t>1</a:t>
                    </a:r>
                  </a:p>
                </p:txBody>
              </p:sp>
              <p:sp>
                <p:nvSpPr>
                  <p:cNvPr id="16" name="Text Box 228"/>
                  <p:cNvSpPr txBox="1"/>
                  <p:nvPr/>
                </p:nvSpPr>
                <p:spPr>
                  <a:xfrm>
                    <a:off x="463892" y="214253"/>
                    <a:ext cx="259307" cy="35622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effectLst/>
                        <a:latin typeface="Century Gothic" panose="020B0502020202020204" pitchFamily="34" charset="0"/>
                        <a:ea typeface="Calibri" panose="020F0502020204030204" pitchFamily="34" charset="0"/>
                        <a:cs typeface="Times New Roman" panose="02020603050405020304" pitchFamily="18" charset="0"/>
                      </a:rPr>
                      <a:t>2</a:t>
                    </a:r>
                  </a:p>
                </p:txBody>
              </p:sp>
              <p:sp>
                <p:nvSpPr>
                  <p:cNvPr id="17" name="Text Box 227"/>
                  <p:cNvSpPr txBox="1"/>
                  <p:nvPr/>
                </p:nvSpPr>
                <p:spPr>
                  <a:xfrm>
                    <a:off x="35428" y="853547"/>
                    <a:ext cx="259307" cy="28177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effectLst/>
                        <a:latin typeface="Century Gothic" panose="020B0502020202020204" pitchFamily="34" charset="0"/>
                        <a:ea typeface="Calibri" panose="020F0502020204030204" pitchFamily="34" charset="0"/>
                        <a:cs typeface="Times New Roman" panose="02020603050405020304" pitchFamily="18" charset="0"/>
                      </a:rPr>
                      <a:t>4</a:t>
                    </a:r>
                  </a:p>
                </p:txBody>
              </p:sp>
              <p:sp>
                <p:nvSpPr>
                  <p:cNvPr id="18" name="Rectangle 17"/>
                  <p:cNvSpPr/>
                  <p:nvPr/>
                </p:nvSpPr>
                <p:spPr>
                  <a:xfrm>
                    <a:off x="363557" y="517793"/>
                    <a:ext cx="1675279" cy="13144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9" name="Rectangle 18"/>
                  <p:cNvSpPr/>
                  <p:nvPr/>
                </p:nvSpPr>
                <p:spPr>
                  <a:xfrm>
                    <a:off x="760164" y="1476260"/>
                    <a:ext cx="1267945" cy="5905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20" name="Rectangle 19"/>
                  <p:cNvSpPr/>
                  <p:nvPr/>
                </p:nvSpPr>
                <p:spPr>
                  <a:xfrm>
                    <a:off x="760164" y="275422"/>
                    <a:ext cx="1239370" cy="5905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21" name="Rectangle 20"/>
                  <p:cNvSpPr/>
                  <p:nvPr/>
                </p:nvSpPr>
                <p:spPr>
                  <a:xfrm>
                    <a:off x="1178805" y="738130"/>
                    <a:ext cx="897591" cy="2476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22" name="Rectangle 21"/>
                  <p:cNvSpPr/>
                  <p:nvPr/>
                </p:nvSpPr>
                <p:spPr>
                  <a:xfrm>
                    <a:off x="1178805" y="165253"/>
                    <a:ext cx="776567" cy="2476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23" name="Rectangle 22"/>
                  <p:cNvSpPr/>
                  <p:nvPr/>
                </p:nvSpPr>
                <p:spPr>
                  <a:xfrm>
                    <a:off x="1542362" y="605928"/>
                    <a:ext cx="371475" cy="2476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24" name="Rectangle 23"/>
                  <p:cNvSpPr/>
                  <p:nvPr/>
                </p:nvSpPr>
                <p:spPr>
                  <a:xfrm>
                    <a:off x="1542362" y="903383"/>
                    <a:ext cx="375397" cy="2476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25" name="Rectangle 24"/>
                  <p:cNvSpPr/>
                  <p:nvPr/>
                </p:nvSpPr>
                <p:spPr>
                  <a:xfrm>
                    <a:off x="1178805" y="1366092"/>
                    <a:ext cx="763681" cy="2476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26" name="Rectangle 25"/>
                  <p:cNvSpPr/>
                  <p:nvPr/>
                </p:nvSpPr>
                <p:spPr>
                  <a:xfrm>
                    <a:off x="1905918" y="44068"/>
                    <a:ext cx="171450" cy="2162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27" name="Text Box 230"/>
                  <p:cNvSpPr txBox="1"/>
                  <p:nvPr/>
                </p:nvSpPr>
                <p:spPr>
                  <a:xfrm>
                    <a:off x="1248769" y="2121789"/>
                    <a:ext cx="259080" cy="30954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effectLst/>
                        <a:latin typeface="Century Gothic" panose="020B0502020202020204" pitchFamily="34" charset="0"/>
                        <a:ea typeface="Calibri" panose="020F0502020204030204" pitchFamily="34" charset="0"/>
                        <a:cs typeface="Times New Roman" panose="02020603050405020304" pitchFamily="18" charset="0"/>
                      </a:rPr>
                      <a:t>3</a:t>
                    </a:r>
                  </a:p>
                </p:txBody>
              </p:sp>
            </p:grpSp>
            <p:grpSp>
              <p:nvGrpSpPr>
                <p:cNvPr id="10" name="Group 9"/>
                <p:cNvGrpSpPr/>
                <p:nvPr/>
              </p:nvGrpSpPr>
              <p:grpSpPr>
                <a:xfrm>
                  <a:off x="88135" y="231353"/>
                  <a:ext cx="1294928" cy="1892953"/>
                  <a:chOff x="0" y="-1"/>
                  <a:chExt cx="1294928" cy="1892953"/>
                </a:xfrm>
              </p:grpSpPr>
              <p:sp>
                <p:nvSpPr>
                  <p:cNvPr id="11" name="Oval 10"/>
                  <p:cNvSpPr/>
                  <p:nvPr/>
                </p:nvSpPr>
                <p:spPr>
                  <a:xfrm>
                    <a:off x="815248" y="-1"/>
                    <a:ext cx="94089" cy="1077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2" name="Oval 11"/>
                  <p:cNvSpPr/>
                  <p:nvPr/>
                </p:nvSpPr>
                <p:spPr>
                  <a:xfrm>
                    <a:off x="418641" y="242370"/>
                    <a:ext cx="94089" cy="1082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3" name="Oval 12"/>
                  <p:cNvSpPr/>
                  <p:nvPr/>
                </p:nvSpPr>
                <p:spPr>
                  <a:xfrm>
                    <a:off x="0" y="870333"/>
                    <a:ext cx="94089" cy="1082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4" name="Oval 13"/>
                  <p:cNvSpPr/>
                  <p:nvPr/>
                </p:nvSpPr>
                <p:spPr>
                  <a:xfrm>
                    <a:off x="1200839" y="1784733"/>
                    <a:ext cx="94089" cy="1082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grpSp>
          </p:grpSp>
        </p:grpSp>
        <p:grpSp>
          <p:nvGrpSpPr>
            <p:cNvPr id="4" name="Group 3"/>
            <p:cNvGrpSpPr/>
            <p:nvPr/>
          </p:nvGrpSpPr>
          <p:grpSpPr>
            <a:xfrm>
              <a:off x="4409002" y="3368863"/>
              <a:ext cx="1507295" cy="2119339"/>
              <a:chOff x="4409002" y="3368863"/>
              <a:chExt cx="1507295" cy="2119339"/>
            </a:xfrm>
          </p:grpSpPr>
          <p:sp>
            <p:nvSpPr>
              <p:cNvPr id="47" name="Text Box 229"/>
              <p:cNvSpPr txBox="1"/>
              <p:nvPr/>
            </p:nvSpPr>
            <p:spPr>
              <a:xfrm>
                <a:off x="5538617" y="3368863"/>
                <a:ext cx="377680" cy="35653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latin typeface="Century Gothic" panose="020B0502020202020204" pitchFamily="34" charset="0"/>
                    <a:ea typeface="Calibri" panose="020F0502020204030204" pitchFamily="34" charset="0"/>
                    <a:cs typeface="Times New Roman" panose="02020603050405020304" pitchFamily="18" charset="0"/>
                  </a:rPr>
                  <a:t>?</a:t>
                </a:r>
                <a:endParaRPr lang="en-US" dirty="0">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46" name="Oval 45"/>
              <p:cNvSpPr/>
              <p:nvPr/>
            </p:nvSpPr>
            <p:spPr>
              <a:xfrm>
                <a:off x="5623771" y="3676967"/>
                <a:ext cx="137161" cy="1365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48" name="Text Box 229"/>
              <p:cNvSpPr txBox="1"/>
              <p:nvPr/>
            </p:nvSpPr>
            <p:spPr>
              <a:xfrm>
                <a:off x="4409002" y="5043573"/>
                <a:ext cx="377680" cy="35653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latin typeface="Century Gothic" panose="020B0502020202020204" pitchFamily="34" charset="0"/>
                    <a:ea typeface="Calibri" panose="020F0502020204030204" pitchFamily="34" charset="0"/>
                    <a:cs typeface="Times New Roman" panose="02020603050405020304" pitchFamily="18" charset="0"/>
                  </a:rPr>
                  <a:t>?</a:t>
                </a:r>
                <a:endParaRPr lang="en-US" dirty="0">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49" name="Oval 48"/>
              <p:cNvSpPr/>
              <p:nvPr/>
            </p:nvSpPr>
            <p:spPr>
              <a:xfrm>
                <a:off x="4494156" y="5351677"/>
                <a:ext cx="137161" cy="1365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50" name="Text Box 229"/>
              <p:cNvSpPr txBox="1"/>
              <p:nvPr/>
            </p:nvSpPr>
            <p:spPr>
              <a:xfrm>
                <a:off x="4971020" y="4115184"/>
                <a:ext cx="377680" cy="35653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latin typeface="Century Gothic" panose="020B0502020202020204" pitchFamily="34" charset="0"/>
                    <a:ea typeface="Calibri" panose="020F0502020204030204" pitchFamily="34" charset="0"/>
                    <a:cs typeface="Times New Roman" panose="02020603050405020304" pitchFamily="18" charset="0"/>
                  </a:rPr>
                  <a:t>?</a:t>
                </a:r>
                <a:endParaRPr lang="en-US" dirty="0">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51" name="Oval 50"/>
              <p:cNvSpPr/>
              <p:nvPr/>
            </p:nvSpPr>
            <p:spPr>
              <a:xfrm>
                <a:off x="5056174" y="4423288"/>
                <a:ext cx="137161" cy="1365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grpSp>
      </p:grpSp>
      <p:grpSp>
        <p:nvGrpSpPr>
          <p:cNvPr id="81" name="Group 80">
            <a:extLst>
              <a:ext uri="{FF2B5EF4-FFF2-40B4-BE49-F238E27FC236}">
                <a16:creationId xmlns:a16="http://schemas.microsoft.com/office/drawing/2014/main" id="{86C063E8-0F60-4598-BBFC-DDBA4DCA2123}"/>
              </a:ext>
            </a:extLst>
          </p:cNvPr>
          <p:cNvGrpSpPr/>
          <p:nvPr/>
        </p:nvGrpSpPr>
        <p:grpSpPr>
          <a:xfrm>
            <a:off x="6271550" y="761163"/>
            <a:ext cx="5596632" cy="5830232"/>
            <a:chOff x="6271550" y="761163"/>
            <a:chExt cx="5596632" cy="5830232"/>
          </a:xfrm>
        </p:grpSpPr>
        <p:grpSp>
          <p:nvGrpSpPr>
            <p:cNvPr id="53" name="Group 52">
              <a:extLst>
                <a:ext uri="{FF2B5EF4-FFF2-40B4-BE49-F238E27FC236}">
                  <a16:creationId xmlns:a16="http://schemas.microsoft.com/office/drawing/2014/main" id="{7007A18E-56D2-4674-9936-F361B7F20EE6}"/>
                </a:ext>
              </a:extLst>
            </p:cNvPr>
            <p:cNvGrpSpPr/>
            <p:nvPr/>
          </p:nvGrpSpPr>
          <p:grpSpPr>
            <a:xfrm>
              <a:off x="6271550" y="761163"/>
              <a:ext cx="5517975" cy="5752606"/>
              <a:chOff x="2100649" y="1791730"/>
              <a:chExt cx="3262183" cy="3571102"/>
            </a:xfrm>
          </p:grpSpPr>
          <p:grpSp>
            <p:nvGrpSpPr>
              <p:cNvPr id="54" name="Group 53">
                <a:extLst>
                  <a:ext uri="{FF2B5EF4-FFF2-40B4-BE49-F238E27FC236}">
                    <a16:creationId xmlns:a16="http://schemas.microsoft.com/office/drawing/2014/main" id="{DAE5A1A8-0BF4-48A1-A0D1-90FA65B99B7D}"/>
                  </a:ext>
                </a:extLst>
              </p:cNvPr>
              <p:cNvGrpSpPr/>
              <p:nvPr/>
            </p:nvGrpSpPr>
            <p:grpSpPr>
              <a:xfrm>
                <a:off x="2100649" y="1791730"/>
                <a:ext cx="3262183" cy="3571102"/>
                <a:chOff x="2100649" y="1791730"/>
                <a:chExt cx="3262183" cy="3571102"/>
              </a:xfrm>
            </p:grpSpPr>
            <p:sp>
              <p:nvSpPr>
                <p:cNvPr id="60" name="Rectangle 59">
                  <a:extLst>
                    <a:ext uri="{FF2B5EF4-FFF2-40B4-BE49-F238E27FC236}">
                      <a16:creationId xmlns:a16="http://schemas.microsoft.com/office/drawing/2014/main" id="{B1A2CF9B-6241-4BD1-BE02-0861EB576B8F}"/>
                    </a:ext>
                  </a:extLst>
                </p:cNvPr>
                <p:cNvSpPr/>
                <p:nvPr/>
              </p:nvSpPr>
              <p:spPr>
                <a:xfrm>
                  <a:off x="2100649" y="1791730"/>
                  <a:ext cx="3262183" cy="3571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latin typeface="Century Gothic" panose="020B0502020202020204" pitchFamily="34" charset="0"/>
                  </a:endParaRPr>
                </a:p>
              </p:txBody>
            </p:sp>
            <p:grpSp>
              <p:nvGrpSpPr>
                <p:cNvPr id="61" name="Group 60">
                  <a:extLst>
                    <a:ext uri="{FF2B5EF4-FFF2-40B4-BE49-F238E27FC236}">
                      <a16:creationId xmlns:a16="http://schemas.microsoft.com/office/drawing/2014/main" id="{787971AE-463B-40CC-BF8B-FB917579C6BA}"/>
                    </a:ext>
                  </a:extLst>
                </p:cNvPr>
                <p:cNvGrpSpPr/>
                <p:nvPr/>
              </p:nvGrpSpPr>
              <p:grpSpPr>
                <a:xfrm>
                  <a:off x="2699425" y="1973500"/>
                  <a:ext cx="2312751" cy="3180944"/>
                  <a:chOff x="3599234" y="1488332"/>
                  <a:chExt cx="3083667" cy="4241259"/>
                </a:xfrm>
              </p:grpSpPr>
              <p:sp>
                <p:nvSpPr>
                  <p:cNvPr id="62" name="Rectangle 61">
                    <a:extLst>
                      <a:ext uri="{FF2B5EF4-FFF2-40B4-BE49-F238E27FC236}">
                        <a16:creationId xmlns:a16="http://schemas.microsoft.com/office/drawing/2014/main" id="{F280F1A3-D269-453E-A99E-88DEC30A4B5D}"/>
                      </a:ext>
                    </a:extLst>
                  </p:cNvPr>
                  <p:cNvSpPr/>
                  <p:nvPr/>
                </p:nvSpPr>
                <p:spPr>
                  <a:xfrm>
                    <a:off x="3599234" y="1488332"/>
                    <a:ext cx="3083667" cy="4241259"/>
                  </a:xfrm>
                  <a:prstGeom prst="rect">
                    <a:avLst/>
                  </a:prstGeom>
                  <a:solidFill>
                    <a:schemeClr val="bg1"/>
                  </a:solidFill>
                  <a:ln w="9525">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latin typeface="Century Gothic" panose="020B0502020202020204" pitchFamily="34" charset="0"/>
                    </a:endParaRPr>
                  </a:p>
                </p:txBody>
              </p:sp>
              <p:grpSp>
                <p:nvGrpSpPr>
                  <p:cNvPr id="63" name="Group 62">
                    <a:extLst>
                      <a:ext uri="{FF2B5EF4-FFF2-40B4-BE49-F238E27FC236}">
                        <a16:creationId xmlns:a16="http://schemas.microsoft.com/office/drawing/2014/main" id="{DCD6C514-F0CD-47AE-B088-C8DB1A53AE5D}"/>
                      </a:ext>
                    </a:extLst>
                  </p:cNvPr>
                  <p:cNvGrpSpPr/>
                  <p:nvPr/>
                </p:nvGrpSpPr>
                <p:grpSpPr>
                  <a:xfrm>
                    <a:off x="3884735" y="1588138"/>
                    <a:ext cx="2264834" cy="3804806"/>
                    <a:chOff x="562695" y="108411"/>
                    <a:chExt cx="1262930" cy="2439844"/>
                  </a:xfrm>
                </p:grpSpPr>
                <mc:AlternateContent xmlns:mc="http://schemas.openxmlformats.org/markup-compatibility/2006" xmlns:a14="http://schemas.microsoft.com/office/drawing/2010/main">
                  <mc:Choice Requires="a14">
                    <p:sp>
                      <p:nvSpPr>
                        <p:cNvPr id="64" name="Text Box 10">
                          <a:extLst>
                            <a:ext uri="{FF2B5EF4-FFF2-40B4-BE49-F238E27FC236}">
                              <a16:creationId xmlns:a16="http://schemas.microsoft.com/office/drawing/2014/main" id="{3169F10F-D80B-4342-BF91-3872D5C93700}"/>
                            </a:ext>
                          </a:extLst>
                        </p:cNvPr>
                        <p:cNvSpPr txBox="1"/>
                        <p:nvPr/>
                      </p:nvSpPr>
                      <p:spPr>
                        <a:xfrm>
                          <a:off x="748879" y="1307926"/>
                          <a:ext cx="536575" cy="311785"/>
                        </a:xfrm>
                        <a:prstGeom prst="rect">
                          <a:avLst/>
                        </a:prstGeom>
                        <a:noFill/>
                        <a:ln>
                          <a:noFill/>
                        </a:ln>
                        <a:effectLst/>
                        <a:extLst>
                          <a:ext uri="{C572A759-6A51-4108-AA02-DFA0A04FC94B}">
                            <ma14:wrappingTextBoxFlag xmlns:ma14="http://schemas.microsoft.com/office/mac/drawingml/2011/main" xmlns="" xmlns:lc="http://schemas.openxmlformats.org/drawingml/2006/lockedCanvas"/>
                          </a:ext>
                        </a:extLst>
                      </p:spPr>
                      <p:style>
                        <a:lnRef idx="0">
                          <a:schemeClr val="accent1"/>
                        </a:lnRef>
                        <a:fillRef idx="0">
                          <a:schemeClr val="accent1"/>
                        </a:fillRef>
                        <a:effectRef idx="0">
                          <a:schemeClr val="accent1"/>
                        </a:effectRef>
                        <a:fontRef idx="minor">
                          <a:schemeClr val="dk1"/>
                        </a:fontRef>
                      </p:style>
                      <p:txBody>
                        <a:bodyPr rot="0" spcFirstLastPara="0" vert="horz" wrap="non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Aft>
                              <a:spcPts val="750"/>
                            </a:spcAft>
                          </a:pPr>
                          <a14:m>
                            <m:oMathPara xmlns:m="http://schemas.openxmlformats.org/officeDocument/2006/math">
                              <m:oMathParaPr>
                                <m:jc m:val="centerGroup"/>
                              </m:oMathParaPr>
                              <m:oMath xmlns:m="http://schemas.openxmlformats.org/officeDocument/2006/math">
                                <m:r>
                                  <a:rPr lang="en-US" sz="2000" i="1" dirty="0" smtClean="0">
                                    <a:solidFill>
                                      <a:schemeClr val="tx1">
                                        <a:lumMod val="95000"/>
                                        <a:lumOff val="5000"/>
                                      </a:schemeClr>
                                    </a:solidFill>
                                    <a:latin typeface="Cambria Math" panose="02040503050406030204" pitchFamily="18" charset="0"/>
                                    <a:ea typeface="ＭＳ 明朝"/>
                                    <a:cs typeface="Times New Roman" panose="02020603050405020304" pitchFamily="18" charset="0"/>
                                  </a:rPr>
                                  <m:t>𝑞</m:t>
                                </m:r>
                                <m:r>
                                  <a:rPr lang="en-US" sz="2000" i="1" baseline="-25000" dirty="0" err="1" smtClean="0">
                                    <a:solidFill>
                                      <a:schemeClr val="tx1">
                                        <a:lumMod val="95000"/>
                                        <a:lumOff val="5000"/>
                                      </a:schemeClr>
                                    </a:solidFill>
                                    <a:latin typeface="Cambria Math" panose="02040503050406030204" pitchFamily="18" charset="0"/>
                                    <a:ea typeface="ＭＳ 明朝"/>
                                    <a:cs typeface="Times New Roman" panose="02020603050405020304" pitchFamily="18" charset="0"/>
                                  </a:rPr>
                                  <m:t>𝑖𝑚𝑝</m:t>
                                </m:r>
                              </m:oMath>
                            </m:oMathPara>
                          </a14:m>
                          <a:endParaRPr lang="en-US" sz="2000" i="1" baseline="-25000" dirty="0">
                            <a:solidFill>
                              <a:schemeClr val="tx1">
                                <a:lumMod val="95000"/>
                                <a:lumOff val="5000"/>
                              </a:schemeClr>
                            </a:solidFill>
                            <a:latin typeface="Century Gothic" panose="020B0502020202020204" pitchFamily="34" charset="0"/>
                            <a:ea typeface="ＭＳ 明朝"/>
                            <a:cs typeface="Times New Roman" panose="02020603050405020304" pitchFamily="18" charset="0"/>
                          </a:endParaRPr>
                        </a:p>
                      </p:txBody>
                    </p:sp>
                  </mc:Choice>
                  <mc:Fallback xmlns="">
                    <p:sp>
                      <p:nvSpPr>
                        <p:cNvPr id="64" name="Text Box 10">
                          <a:extLst>
                            <a:ext uri="{FF2B5EF4-FFF2-40B4-BE49-F238E27FC236}">
                              <a16:creationId xmlns:a16="http://schemas.microsoft.com/office/drawing/2014/main" id="{3169F10F-D80B-4342-BF91-3872D5C93700}"/>
                            </a:ext>
                          </a:extLst>
                        </p:cNvPr>
                        <p:cNvSpPr txBox="1">
                          <a:spLocks noRot="1" noChangeAspect="1" noMove="1" noResize="1" noEditPoints="1" noAdjustHandles="1" noChangeArrowheads="1" noChangeShapeType="1" noTextEdit="1"/>
                        </p:cNvSpPr>
                        <p:nvPr/>
                      </p:nvSpPr>
                      <p:spPr>
                        <a:xfrm>
                          <a:off x="748879" y="1307926"/>
                          <a:ext cx="536575" cy="311785"/>
                        </a:xfrm>
                        <a:prstGeom prst="rect">
                          <a:avLst/>
                        </a:prstGeom>
                        <a:blipFill>
                          <a:blip r:embed="rId4"/>
                          <a:stretch>
                            <a:fillRect/>
                          </a:stretch>
                        </a:blipFill>
                        <a:ln>
                          <a:noFill/>
                        </a:ln>
                        <a:effectLst/>
                        <a:extLst>
                          <a:ext uri="{C572A759-6A51-4108-AA02-DFA0A04FC94B}">
                            <ma14:wrappingTextBoxFlag xmlns:a14="http://schemas.microsoft.com/office/drawing/2010/main" xmlns:lc="http://schemas.openxmlformats.org/drawingml/2006/lockedCanvas" xmlns="" xmlns:ma14="http://schemas.microsoft.com/office/mac/drawingml/2011/main"/>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 Box 11">
                          <a:extLst>
                            <a:ext uri="{FF2B5EF4-FFF2-40B4-BE49-F238E27FC236}">
                              <a16:creationId xmlns:a16="http://schemas.microsoft.com/office/drawing/2014/main" id="{5E43AEB6-6523-4B1F-8102-5FD87F5BEEEC}"/>
                            </a:ext>
                          </a:extLst>
                        </p:cNvPr>
                        <p:cNvSpPr txBox="1"/>
                        <p:nvPr/>
                      </p:nvSpPr>
                      <p:spPr>
                        <a:xfrm>
                          <a:off x="1293018" y="1023303"/>
                          <a:ext cx="486410" cy="311785"/>
                        </a:xfrm>
                        <a:prstGeom prst="rect">
                          <a:avLst/>
                        </a:prstGeom>
                        <a:noFill/>
                        <a:ln>
                          <a:noFill/>
                        </a:ln>
                        <a:effectLst/>
                        <a:extLst>
                          <a:ext uri="{C572A759-6A51-4108-AA02-DFA0A04FC94B}">
                            <ma14:wrappingTextBoxFlag xmlns:ma14="http://schemas.microsoft.com/office/mac/drawingml/2011/main" xmlns="" xmlns:lc="http://schemas.openxmlformats.org/drawingml/2006/lockedCanvas"/>
                          </a:ext>
                        </a:extLst>
                      </p:spPr>
                      <p:style>
                        <a:lnRef idx="0">
                          <a:schemeClr val="accent1"/>
                        </a:lnRef>
                        <a:fillRef idx="0">
                          <a:schemeClr val="accent1"/>
                        </a:fillRef>
                        <a:effectRef idx="0">
                          <a:schemeClr val="accent1"/>
                        </a:effectRef>
                        <a:fontRef idx="minor">
                          <a:schemeClr val="dk1"/>
                        </a:fontRef>
                      </p:style>
                      <p:txBody>
                        <a:bodyPr rot="0" spcFirstLastPara="0" vert="horz" wrap="non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Aft>
                              <a:spcPts val="750"/>
                            </a:spcAft>
                          </a:pP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ea typeface="ＭＳ 明朝"/>
                                    <a:cs typeface="Times New Roman" panose="02020603050405020304" pitchFamily="18" charset="0"/>
                                  </a:rPr>
                                  <m:t>𝑞</m:t>
                                </m:r>
                                <m:r>
                                  <a:rPr lang="en-US" sz="2000" i="1" baseline="-25000" dirty="0" err="1" smtClean="0">
                                    <a:solidFill>
                                      <a:schemeClr val="tx1"/>
                                    </a:solidFill>
                                    <a:latin typeface="Cambria Math" panose="02040503050406030204" pitchFamily="18" charset="0"/>
                                    <a:ea typeface="ＭＳ 明朝"/>
                                    <a:cs typeface="Times New Roman" panose="02020603050405020304" pitchFamily="18" charset="0"/>
                                  </a:rPr>
                                  <m:t>𝑑𝑖𝑣</m:t>
                                </m:r>
                              </m:oMath>
                            </m:oMathPara>
                          </a14:m>
                          <a:endParaRPr lang="en-US" sz="2000" i="1" baseline="-25000" dirty="0">
                            <a:solidFill>
                              <a:schemeClr val="tx1"/>
                            </a:solidFill>
                            <a:latin typeface="Century Gothic" panose="020B0502020202020204" pitchFamily="34" charset="0"/>
                            <a:ea typeface="ＭＳ 明朝"/>
                            <a:cs typeface="Times New Roman" panose="02020603050405020304" pitchFamily="18" charset="0"/>
                          </a:endParaRPr>
                        </a:p>
                      </p:txBody>
                    </p:sp>
                  </mc:Choice>
                  <mc:Fallback xmlns="">
                    <p:sp>
                      <p:nvSpPr>
                        <p:cNvPr id="65" name="Text Box 11">
                          <a:extLst>
                            <a:ext uri="{FF2B5EF4-FFF2-40B4-BE49-F238E27FC236}">
                              <a16:creationId xmlns:a16="http://schemas.microsoft.com/office/drawing/2014/main" id="{5E43AEB6-6523-4B1F-8102-5FD87F5BEEEC}"/>
                            </a:ext>
                          </a:extLst>
                        </p:cNvPr>
                        <p:cNvSpPr txBox="1">
                          <a:spLocks noRot="1" noChangeAspect="1" noMove="1" noResize="1" noEditPoints="1" noAdjustHandles="1" noChangeArrowheads="1" noChangeShapeType="1" noTextEdit="1"/>
                        </p:cNvSpPr>
                        <p:nvPr/>
                      </p:nvSpPr>
                      <p:spPr>
                        <a:xfrm>
                          <a:off x="1293018" y="1023303"/>
                          <a:ext cx="486410" cy="311785"/>
                        </a:xfrm>
                        <a:prstGeom prst="rect">
                          <a:avLst/>
                        </a:prstGeom>
                        <a:blipFill>
                          <a:blip r:embed="rId5"/>
                          <a:stretch>
                            <a:fillRect/>
                          </a:stretch>
                        </a:blipFill>
                        <a:ln>
                          <a:noFill/>
                        </a:ln>
                        <a:effectLst/>
                        <a:extLst>
                          <a:ext uri="{C572A759-6A51-4108-AA02-DFA0A04FC94B}">
                            <ma14:wrappingTextBoxFlag xmlns:a14="http://schemas.microsoft.com/office/drawing/2010/main" xmlns:lc="http://schemas.openxmlformats.org/drawingml/2006/lockedCanvas" xmlns="" xmlns:ma14="http://schemas.microsoft.com/office/mac/drawingml/2011/main"/>
                          </a:ext>
                        </a:extLst>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DC43A109-6B22-4AD0-AA21-27BC207D5C98}"/>
                        </a:ext>
                      </a:extLst>
                    </p:cNvPr>
                    <p:cNvCxnSpPr/>
                    <p:nvPr/>
                  </p:nvCxnSpPr>
                  <p:spPr>
                    <a:xfrm>
                      <a:off x="1301115" y="282612"/>
                      <a:ext cx="0" cy="449580"/>
                    </a:xfrm>
                    <a:prstGeom prst="straightConnector1">
                      <a:avLst/>
                    </a:prstGeom>
                    <a:ln w="28575"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C440AE44-504A-448F-A495-1A8F1C02F8BC}"/>
                        </a:ext>
                      </a:extLst>
                    </p:cNvPr>
                    <p:cNvCxnSpPr/>
                    <p:nvPr/>
                  </p:nvCxnSpPr>
                  <p:spPr>
                    <a:xfrm flipH="1" flipV="1">
                      <a:off x="865482" y="443380"/>
                      <a:ext cx="327660" cy="281940"/>
                    </a:xfrm>
                    <a:prstGeom prst="straightConnector1">
                      <a:avLst/>
                    </a:prstGeom>
                    <a:ln w="28575" cmpd="sng">
                      <a:solidFill>
                        <a:schemeClr val="accent1"/>
                      </a:solidFill>
                      <a:prstDash val="sysDot"/>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3A2BC730-D07B-4266-931F-8309F66CDD6E}"/>
                        </a:ext>
                      </a:extLst>
                    </p:cNvPr>
                    <p:cNvCxnSpPr/>
                    <p:nvPr/>
                  </p:nvCxnSpPr>
                  <p:spPr>
                    <a:xfrm>
                      <a:off x="1304925" y="1271270"/>
                      <a:ext cx="520700" cy="0"/>
                    </a:xfrm>
                    <a:prstGeom prst="straightConnector1">
                      <a:avLst/>
                    </a:prstGeom>
                    <a:ln w="28575" cmpd="sng">
                      <a:solidFill>
                        <a:schemeClr val="accent1"/>
                      </a:solidFill>
                      <a:prstDash val="sysDot"/>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934A2173-FA12-4D33-95DA-53CBAC84383F}"/>
                        </a:ext>
                      </a:extLst>
                    </p:cNvPr>
                    <p:cNvCxnSpPr/>
                    <p:nvPr/>
                  </p:nvCxnSpPr>
                  <p:spPr>
                    <a:xfrm>
                      <a:off x="775970" y="1557020"/>
                      <a:ext cx="498475" cy="0"/>
                    </a:xfrm>
                    <a:prstGeom prst="straightConnector1">
                      <a:avLst/>
                    </a:prstGeom>
                    <a:ln w="28575"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2CC5A2D9-C3DE-46E2-89F6-7AD2BF909195}"/>
                        </a:ext>
                      </a:extLst>
                    </p:cNvPr>
                    <p:cNvCxnSpPr/>
                    <p:nvPr/>
                  </p:nvCxnSpPr>
                  <p:spPr>
                    <a:xfrm>
                      <a:off x="1304925" y="1965960"/>
                      <a:ext cx="0" cy="582295"/>
                    </a:xfrm>
                    <a:prstGeom prst="straightConnector1">
                      <a:avLst/>
                    </a:prstGeom>
                    <a:ln w="28575" cmpd="sng">
                      <a:solidFill>
                        <a:schemeClr val="accent1"/>
                      </a:solidFill>
                      <a:prstDash val="sysDot"/>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B658CC9A-9F4B-41C7-9C4A-2B23A1C43CB8}"/>
                        </a:ext>
                      </a:extLst>
                    </p:cNvPr>
                    <p:cNvCxnSpPr/>
                    <p:nvPr/>
                  </p:nvCxnSpPr>
                  <p:spPr>
                    <a:xfrm>
                      <a:off x="1304290" y="973455"/>
                      <a:ext cx="635" cy="1076325"/>
                    </a:xfrm>
                    <a:prstGeom prst="straightConnector1">
                      <a:avLst/>
                    </a:prstGeom>
                    <a:ln w="28575" cmpd="sng">
                      <a:solidFill>
                        <a:schemeClr val="tx1"/>
                      </a:solidFill>
                      <a:headEnd type="none" w="sm" len="sm"/>
                      <a:tailEnd type="none" w="lg" len="lg"/>
                    </a:ln>
                    <a:effectLst/>
                  </p:spPr>
                  <p:style>
                    <a:lnRef idx="2">
                      <a:schemeClr val="accent1"/>
                    </a:lnRef>
                    <a:fillRef idx="0">
                      <a:schemeClr val="accent1"/>
                    </a:fillRef>
                    <a:effectRef idx="1">
                      <a:schemeClr val="accent1"/>
                    </a:effectRef>
                    <a:fontRef idx="minor">
                      <a:schemeClr val="tx1"/>
                    </a:fontRef>
                  </p:style>
                </p:cxnSp>
                <p:sp>
                  <p:nvSpPr>
                    <p:cNvPr id="72" name="Oval 71">
                      <a:extLst>
                        <a:ext uri="{FF2B5EF4-FFF2-40B4-BE49-F238E27FC236}">
                          <a16:creationId xmlns:a16="http://schemas.microsoft.com/office/drawing/2014/main" id="{0C88E54B-1585-4F96-AB41-A2DDAA66ADEE}"/>
                        </a:ext>
                      </a:extLst>
                    </p:cNvPr>
                    <p:cNvSpPr/>
                    <p:nvPr/>
                  </p:nvSpPr>
                  <p:spPr>
                    <a:xfrm>
                      <a:off x="1231053" y="1928308"/>
                      <a:ext cx="135971" cy="154305"/>
                    </a:xfrm>
                    <a:prstGeom prst="ellipse">
                      <a:avLst/>
                    </a:prstGeom>
                    <a:solidFill>
                      <a:schemeClr val="tx1"/>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solidFill>
                          <a:schemeClr val="tx1">
                            <a:lumMod val="95000"/>
                            <a:lumOff val="5000"/>
                          </a:schemeClr>
                        </a:solidFill>
                        <a:latin typeface="Century Gothic" panose="020B0502020202020204" pitchFamily="34" charset="0"/>
                      </a:endParaRPr>
                    </a:p>
                  </p:txBody>
                </p:sp>
                <p:sp>
                  <p:nvSpPr>
                    <p:cNvPr id="73" name="Isosceles Triangle 72">
                      <a:extLst>
                        <a:ext uri="{FF2B5EF4-FFF2-40B4-BE49-F238E27FC236}">
                          <a16:creationId xmlns:a16="http://schemas.microsoft.com/office/drawing/2014/main" id="{D65320A9-23A2-4A62-AA95-AF7D7AF49CD0}"/>
                        </a:ext>
                      </a:extLst>
                    </p:cNvPr>
                    <p:cNvSpPr/>
                    <p:nvPr/>
                  </p:nvSpPr>
                  <p:spPr>
                    <a:xfrm rot="10800000">
                      <a:off x="1136562" y="729966"/>
                      <a:ext cx="333271" cy="287302"/>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solidFill>
                          <a:schemeClr val="tx1">
                            <a:lumMod val="95000"/>
                            <a:lumOff val="5000"/>
                          </a:schemeClr>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74" name="Text Box 12">
                          <a:extLst>
                            <a:ext uri="{FF2B5EF4-FFF2-40B4-BE49-F238E27FC236}">
                              <a16:creationId xmlns:a16="http://schemas.microsoft.com/office/drawing/2014/main" id="{0F62982D-4635-449A-9BE1-6701D797B262}"/>
                            </a:ext>
                          </a:extLst>
                        </p:cNvPr>
                        <p:cNvSpPr txBox="1"/>
                        <p:nvPr/>
                      </p:nvSpPr>
                      <p:spPr>
                        <a:xfrm>
                          <a:off x="1194472" y="118336"/>
                          <a:ext cx="410210" cy="311785"/>
                        </a:xfrm>
                        <a:prstGeom prst="rect">
                          <a:avLst/>
                        </a:prstGeom>
                        <a:noFill/>
                        <a:ln>
                          <a:noFill/>
                        </a:ln>
                        <a:effectLst/>
                        <a:extLst>
                          <a:ext uri="{C572A759-6A51-4108-AA02-DFA0A04FC94B}">
                            <ma14:wrappingTextBoxFlag xmlns:ma14="http://schemas.microsoft.com/office/mac/drawingml/2011/main" xmlns="" xmlns:lc="http://schemas.openxmlformats.org/drawingml/2006/lockedCanvas"/>
                          </a:ext>
                        </a:extLst>
                      </p:spPr>
                      <p:style>
                        <a:lnRef idx="0">
                          <a:schemeClr val="accent1"/>
                        </a:lnRef>
                        <a:fillRef idx="0">
                          <a:schemeClr val="accent1"/>
                        </a:fillRef>
                        <a:effectRef idx="0">
                          <a:schemeClr val="accent1"/>
                        </a:effectRef>
                        <a:fontRef idx="minor">
                          <a:schemeClr val="dk1"/>
                        </a:fontRef>
                      </p:style>
                      <p:txBody>
                        <a:bodyPr rot="0" spcFirstLastPara="0" vert="horz" wrap="non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Aft>
                              <a:spcPts val="750"/>
                            </a:spcAft>
                          </a:pP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ea typeface="ＭＳ 明朝"/>
                                    <a:cs typeface="Times New Roman" panose="02020603050405020304" pitchFamily="18" charset="0"/>
                                  </a:rPr>
                                  <m:t>𝑞</m:t>
                                </m:r>
                                <m:r>
                                  <a:rPr lang="en-US" sz="2000" i="1" baseline="-25000" dirty="0" err="1" smtClean="0">
                                    <a:solidFill>
                                      <a:schemeClr val="tx1"/>
                                    </a:solidFill>
                                    <a:latin typeface="Cambria Math" panose="02040503050406030204" pitchFamily="18" charset="0"/>
                                    <a:ea typeface="ＭＳ 明朝"/>
                                    <a:cs typeface="Times New Roman" panose="02020603050405020304" pitchFamily="18" charset="0"/>
                                  </a:rPr>
                                  <m:t>𝑖𝑛</m:t>
                                </m:r>
                              </m:oMath>
                            </m:oMathPara>
                          </a14:m>
                          <a:endParaRPr lang="en-US" sz="2000" i="1" baseline="-25000" dirty="0">
                            <a:solidFill>
                              <a:schemeClr val="tx1"/>
                            </a:solidFill>
                            <a:latin typeface="Century Gothic" panose="020B0502020202020204" pitchFamily="34" charset="0"/>
                            <a:ea typeface="ＭＳ 明朝"/>
                            <a:cs typeface="Times New Roman" panose="02020603050405020304" pitchFamily="18" charset="0"/>
                          </a:endParaRPr>
                        </a:p>
                      </p:txBody>
                    </p:sp>
                  </mc:Choice>
                  <mc:Fallback xmlns="">
                    <p:sp>
                      <p:nvSpPr>
                        <p:cNvPr id="74" name="Text Box 12">
                          <a:extLst>
                            <a:ext uri="{FF2B5EF4-FFF2-40B4-BE49-F238E27FC236}">
                              <a16:creationId xmlns:a16="http://schemas.microsoft.com/office/drawing/2014/main" id="{0F62982D-4635-449A-9BE1-6701D797B262}"/>
                            </a:ext>
                          </a:extLst>
                        </p:cNvPr>
                        <p:cNvSpPr txBox="1">
                          <a:spLocks noRot="1" noChangeAspect="1" noMove="1" noResize="1" noEditPoints="1" noAdjustHandles="1" noChangeArrowheads="1" noChangeShapeType="1" noTextEdit="1"/>
                        </p:cNvSpPr>
                        <p:nvPr/>
                      </p:nvSpPr>
                      <p:spPr>
                        <a:xfrm>
                          <a:off x="1194472" y="118336"/>
                          <a:ext cx="410210" cy="311785"/>
                        </a:xfrm>
                        <a:prstGeom prst="rect">
                          <a:avLst/>
                        </a:prstGeom>
                        <a:blipFill>
                          <a:blip r:embed="rId6"/>
                          <a:stretch>
                            <a:fillRect/>
                          </a:stretch>
                        </a:blipFill>
                        <a:ln>
                          <a:noFill/>
                        </a:ln>
                        <a:effectLst/>
                        <a:extLst>
                          <a:ext uri="{C572A759-6A51-4108-AA02-DFA0A04FC94B}">
                            <ma14:wrappingTextBoxFlag xmlns:a14="http://schemas.microsoft.com/office/drawing/2010/main" xmlns:lc="http://schemas.openxmlformats.org/drawingml/2006/lockedCanvas" xmlns="" xmlns:ma14="http://schemas.microsoft.com/office/mac/drawingml/2011/main"/>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 Box 13">
                          <a:extLst>
                            <a:ext uri="{FF2B5EF4-FFF2-40B4-BE49-F238E27FC236}">
                              <a16:creationId xmlns:a16="http://schemas.microsoft.com/office/drawing/2014/main" id="{D96B2D12-CCA5-41E9-AB66-2E4B809CB2FE}"/>
                            </a:ext>
                          </a:extLst>
                        </p:cNvPr>
                        <p:cNvSpPr txBox="1"/>
                        <p:nvPr/>
                      </p:nvSpPr>
                      <p:spPr>
                        <a:xfrm>
                          <a:off x="1180352" y="2180874"/>
                          <a:ext cx="499110" cy="311785"/>
                        </a:xfrm>
                        <a:prstGeom prst="rect">
                          <a:avLst/>
                        </a:prstGeom>
                        <a:noFill/>
                        <a:ln>
                          <a:noFill/>
                        </a:ln>
                        <a:effectLst/>
                        <a:extLst>
                          <a:ext uri="{C572A759-6A51-4108-AA02-DFA0A04FC94B}">
                            <ma14:wrappingTextBoxFlag xmlns:ma14="http://schemas.microsoft.com/office/mac/drawingml/2011/main" xmlns="" xmlns:lc="http://schemas.openxmlformats.org/drawingml/2006/lockedCanvas"/>
                          </a:ext>
                        </a:extLst>
                      </p:spPr>
                      <p:style>
                        <a:lnRef idx="0">
                          <a:schemeClr val="accent1"/>
                        </a:lnRef>
                        <a:fillRef idx="0">
                          <a:schemeClr val="accent1"/>
                        </a:fillRef>
                        <a:effectRef idx="0">
                          <a:schemeClr val="accent1"/>
                        </a:effectRef>
                        <a:fontRef idx="minor">
                          <a:schemeClr val="dk1"/>
                        </a:fontRef>
                      </p:style>
                      <p:txBody>
                        <a:bodyPr rot="0" spcFirstLastPara="0" vert="horz" wrap="non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Aft>
                              <a:spcPts val="750"/>
                            </a:spcAft>
                          </a:pP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ea typeface="ＭＳ 明朝"/>
                                    <a:cs typeface="Times New Roman" panose="02020603050405020304" pitchFamily="18" charset="0"/>
                                  </a:rPr>
                                  <m:t>𝑞</m:t>
                                </m:r>
                                <m:r>
                                  <a:rPr lang="en-US" sz="2000" i="1" baseline="-25000" dirty="0" err="1" smtClean="0">
                                    <a:solidFill>
                                      <a:schemeClr val="tx1"/>
                                    </a:solidFill>
                                    <a:latin typeface="Cambria Math" panose="02040503050406030204" pitchFamily="18" charset="0"/>
                                    <a:ea typeface="ＭＳ 明朝"/>
                                    <a:cs typeface="Times New Roman" panose="02020603050405020304" pitchFamily="18" charset="0"/>
                                  </a:rPr>
                                  <m:t>𝑜𝑢𝑡</m:t>
                                </m:r>
                              </m:oMath>
                            </m:oMathPara>
                          </a14:m>
                          <a:endParaRPr lang="en-US" sz="2000" i="1" baseline="-25000" dirty="0">
                            <a:solidFill>
                              <a:schemeClr val="tx1"/>
                            </a:solidFill>
                            <a:latin typeface="Century Gothic" panose="020B0502020202020204" pitchFamily="34" charset="0"/>
                            <a:ea typeface="ＭＳ 明朝"/>
                            <a:cs typeface="Times New Roman" panose="02020603050405020304" pitchFamily="18" charset="0"/>
                          </a:endParaRPr>
                        </a:p>
                      </p:txBody>
                    </p:sp>
                  </mc:Choice>
                  <mc:Fallback xmlns="">
                    <p:sp>
                      <p:nvSpPr>
                        <p:cNvPr id="75" name="Text Box 13">
                          <a:extLst>
                            <a:ext uri="{FF2B5EF4-FFF2-40B4-BE49-F238E27FC236}">
                              <a16:creationId xmlns:a16="http://schemas.microsoft.com/office/drawing/2014/main" id="{D96B2D12-CCA5-41E9-AB66-2E4B809CB2FE}"/>
                            </a:ext>
                          </a:extLst>
                        </p:cNvPr>
                        <p:cNvSpPr txBox="1">
                          <a:spLocks noRot="1" noChangeAspect="1" noMove="1" noResize="1" noEditPoints="1" noAdjustHandles="1" noChangeArrowheads="1" noChangeShapeType="1" noTextEdit="1"/>
                        </p:cNvSpPr>
                        <p:nvPr/>
                      </p:nvSpPr>
                      <p:spPr>
                        <a:xfrm>
                          <a:off x="1180352" y="2180874"/>
                          <a:ext cx="499110" cy="311785"/>
                        </a:xfrm>
                        <a:prstGeom prst="rect">
                          <a:avLst/>
                        </a:prstGeom>
                        <a:blipFill>
                          <a:blip r:embed="rId7"/>
                          <a:stretch>
                            <a:fillRect/>
                          </a:stretch>
                        </a:blipFill>
                        <a:ln>
                          <a:noFill/>
                        </a:ln>
                        <a:effectLst/>
                        <a:extLst>
                          <a:ext uri="{C572A759-6A51-4108-AA02-DFA0A04FC94B}">
                            <ma14:wrappingTextBoxFlag xmlns:a14="http://schemas.microsoft.com/office/drawing/2010/main" xmlns:lc="http://schemas.openxmlformats.org/drawingml/2006/lockedCanvas" xmlns="" xmlns:ma14="http://schemas.microsoft.com/office/mac/drawingml/2011/main"/>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 Box 14">
                          <a:extLst>
                            <a:ext uri="{FF2B5EF4-FFF2-40B4-BE49-F238E27FC236}">
                              <a16:creationId xmlns:a16="http://schemas.microsoft.com/office/drawing/2014/main" id="{2A975CFB-1692-4654-B82A-65B835ADD6DC}"/>
                            </a:ext>
                          </a:extLst>
                        </p:cNvPr>
                        <p:cNvSpPr txBox="1"/>
                        <p:nvPr/>
                      </p:nvSpPr>
                      <p:spPr>
                        <a:xfrm>
                          <a:off x="1433971" y="595417"/>
                          <a:ext cx="349885" cy="311785"/>
                        </a:xfrm>
                        <a:prstGeom prst="rect">
                          <a:avLst/>
                        </a:prstGeom>
                        <a:noFill/>
                        <a:ln>
                          <a:noFill/>
                        </a:ln>
                        <a:effectLst/>
                        <a:extLst>
                          <a:ext uri="{C572A759-6A51-4108-AA02-DFA0A04FC94B}">
                            <ma14:wrappingTextBoxFlag xmlns:ma14="http://schemas.microsoft.com/office/mac/drawingml/2011/main" xmlns="" xmlns:lc="http://schemas.openxmlformats.org/drawingml/2006/lockedCanvas"/>
                          </a:ext>
                        </a:extLst>
                      </p:spPr>
                      <p:style>
                        <a:lnRef idx="0">
                          <a:schemeClr val="accent1"/>
                        </a:lnRef>
                        <a:fillRef idx="0">
                          <a:schemeClr val="accent1"/>
                        </a:fillRef>
                        <a:effectRef idx="0">
                          <a:schemeClr val="accent1"/>
                        </a:effectRef>
                        <a:fontRef idx="minor">
                          <a:schemeClr val="dk1"/>
                        </a:fontRef>
                      </p:style>
                      <p:txBody>
                        <a:bodyPr rot="0" spcFirstLastPara="0" vert="horz" wrap="non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Aft>
                              <a:spcPts val="750"/>
                            </a:spcAft>
                          </a:pPr>
                          <a14:m>
                            <m:oMathPara xmlns:m="http://schemas.openxmlformats.org/officeDocument/2006/math">
                              <m:oMathParaPr>
                                <m:jc m:val="centerGroup"/>
                              </m:oMathParaPr>
                              <m:oMath xmlns:m="http://schemas.openxmlformats.org/officeDocument/2006/math">
                                <m:r>
                                  <m:rPr>
                                    <m:sty m:val="p"/>
                                  </m:rPr>
                                  <a:rPr lang="en-US" sz="2000" i="0" dirty="0" smtClean="0">
                                    <a:solidFill>
                                      <a:schemeClr val="tx1"/>
                                    </a:solidFill>
                                    <a:latin typeface="Cambria Math" panose="02040503050406030204" pitchFamily="18" charset="0"/>
                                    <a:ea typeface="ＭＳ 明朝"/>
                                    <a:cs typeface="Times New Roman" panose="02020603050405020304" pitchFamily="18" charset="0"/>
                                  </a:rPr>
                                  <m:t>Δ</m:t>
                                </m:r>
                                <m:r>
                                  <a:rPr lang="en-US" sz="2000" i="1" dirty="0">
                                    <a:solidFill>
                                      <a:schemeClr val="tx1"/>
                                    </a:solidFill>
                                    <a:latin typeface="Cambria Math" panose="02040503050406030204" pitchFamily="18" charset="0"/>
                                    <a:ea typeface="ＭＳ 明朝"/>
                                    <a:cs typeface="Times New Roman" panose="02020603050405020304" pitchFamily="18" charset="0"/>
                                  </a:rPr>
                                  <m:t>𝑆</m:t>
                                </m:r>
                              </m:oMath>
                            </m:oMathPara>
                          </a14:m>
                          <a:endParaRPr lang="en-US" sz="2000" i="1" dirty="0">
                            <a:solidFill>
                              <a:schemeClr val="tx1"/>
                            </a:solidFill>
                            <a:latin typeface="Century Gothic" panose="020B0502020202020204" pitchFamily="34" charset="0"/>
                            <a:ea typeface="ＭＳ 明朝"/>
                            <a:cs typeface="Times New Roman" panose="02020603050405020304" pitchFamily="18" charset="0"/>
                          </a:endParaRPr>
                        </a:p>
                      </p:txBody>
                    </p:sp>
                  </mc:Choice>
                  <mc:Fallback xmlns="">
                    <p:sp>
                      <p:nvSpPr>
                        <p:cNvPr id="76" name="Text Box 14">
                          <a:extLst>
                            <a:ext uri="{FF2B5EF4-FFF2-40B4-BE49-F238E27FC236}">
                              <a16:creationId xmlns:a16="http://schemas.microsoft.com/office/drawing/2014/main" id="{2A975CFB-1692-4654-B82A-65B835ADD6DC}"/>
                            </a:ext>
                          </a:extLst>
                        </p:cNvPr>
                        <p:cNvSpPr txBox="1">
                          <a:spLocks noRot="1" noChangeAspect="1" noMove="1" noResize="1" noEditPoints="1" noAdjustHandles="1" noChangeArrowheads="1" noChangeShapeType="1" noTextEdit="1"/>
                        </p:cNvSpPr>
                        <p:nvPr/>
                      </p:nvSpPr>
                      <p:spPr>
                        <a:xfrm>
                          <a:off x="1433971" y="595417"/>
                          <a:ext cx="349885" cy="311785"/>
                        </a:xfrm>
                        <a:prstGeom prst="rect">
                          <a:avLst/>
                        </a:prstGeom>
                        <a:blipFill>
                          <a:blip r:embed="rId8"/>
                          <a:stretch>
                            <a:fillRect/>
                          </a:stretch>
                        </a:blipFill>
                        <a:ln>
                          <a:noFill/>
                        </a:ln>
                        <a:effectLst/>
                        <a:extLst>
                          <a:ext uri="{C572A759-6A51-4108-AA02-DFA0A04FC94B}">
                            <ma14:wrappingTextBoxFlag xmlns:a14="http://schemas.microsoft.com/office/drawing/2010/main" xmlns:lc="http://schemas.openxmlformats.org/drawingml/2006/lockedCanvas" xmlns="" xmlns:ma14="http://schemas.microsoft.com/office/mac/drawingml/2011/main"/>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Box 15">
                          <a:extLst>
                            <a:ext uri="{FF2B5EF4-FFF2-40B4-BE49-F238E27FC236}">
                              <a16:creationId xmlns:a16="http://schemas.microsoft.com/office/drawing/2014/main" id="{419796BE-5C9E-49E1-BB13-0B3367C3999E}"/>
                            </a:ext>
                          </a:extLst>
                        </p:cNvPr>
                        <p:cNvSpPr txBox="1"/>
                        <p:nvPr/>
                      </p:nvSpPr>
                      <p:spPr>
                        <a:xfrm>
                          <a:off x="562695" y="108411"/>
                          <a:ext cx="506730" cy="311785"/>
                        </a:xfrm>
                        <a:prstGeom prst="rect">
                          <a:avLst/>
                        </a:prstGeom>
                        <a:noFill/>
                        <a:ln>
                          <a:noFill/>
                        </a:ln>
                        <a:effectLst/>
                        <a:extLst>
                          <a:ext uri="{C572A759-6A51-4108-AA02-DFA0A04FC94B}">
                            <ma14:wrappingTextBoxFlag xmlns:ma14="http://schemas.microsoft.com/office/mac/drawingml/2011/main" xmlns="" xmlns:lc="http://schemas.openxmlformats.org/drawingml/2006/lockedCanvas"/>
                          </a:ext>
                        </a:extLst>
                      </p:spPr>
                      <p:style>
                        <a:lnRef idx="0">
                          <a:schemeClr val="accent1"/>
                        </a:lnRef>
                        <a:fillRef idx="0">
                          <a:schemeClr val="accent1"/>
                        </a:fillRef>
                        <a:effectRef idx="0">
                          <a:schemeClr val="accent1"/>
                        </a:effectRef>
                        <a:fontRef idx="minor">
                          <a:schemeClr val="dk1"/>
                        </a:fontRef>
                      </p:style>
                      <p:txBody>
                        <a:bodyPr rot="0" spcFirstLastPara="0" vert="horz" wrap="non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Aft>
                              <a:spcPts val="750"/>
                            </a:spcAft>
                          </a:pP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ea typeface="ＭＳ 明朝"/>
                                    <a:cs typeface="Times New Roman" panose="02020603050405020304" pitchFamily="18" charset="0"/>
                                  </a:rPr>
                                  <m:t>𝑞</m:t>
                                </m:r>
                                <m:r>
                                  <a:rPr lang="en-US" sz="2000" i="1" baseline="-25000" dirty="0" err="1" smtClean="0">
                                    <a:solidFill>
                                      <a:schemeClr val="tx1"/>
                                    </a:solidFill>
                                    <a:latin typeface="Cambria Math" panose="02040503050406030204" pitchFamily="18" charset="0"/>
                                    <a:ea typeface="ＭＳ 明朝"/>
                                    <a:cs typeface="Times New Roman" panose="02020603050405020304" pitchFamily="18" charset="0"/>
                                  </a:rPr>
                                  <m:t>𝑒𝑣𝑎𝑝</m:t>
                                </m:r>
                              </m:oMath>
                            </m:oMathPara>
                          </a14:m>
                          <a:endParaRPr lang="en-US" sz="2000" i="1" baseline="-25000" dirty="0">
                            <a:solidFill>
                              <a:schemeClr val="tx1"/>
                            </a:solidFill>
                            <a:latin typeface="Century Gothic" panose="020B0502020202020204" pitchFamily="34" charset="0"/>
                            <a:ea typeface="ＭＳ 明朝"/>
                            <a:cs typeface="Times New Roman" panose="02020603050405020304" pitchFamily="18" charset="0"/>
                          </a:endParaRPr>
                        </a:p>
                      </p:txBody>
                    </p:sp>
                  </mc:Choice>
                  <mc:Fallback xmlns="">
                    <p:sp>
                      <p:nvSpPr>
                        <p:cNvPr id="77" name="Text Box 15">
                          <a:extLst>
                            <a:ext uri="{FF2B5EF4-FFF2-40B4-BE49-F238E27FC236}">
                              <a16:creationId xmlns:a16="http://schemas.microsoft.com/office/drawing/2014/main" id="{419796BE-5C9E-49E1-BB13-0B3367C3999E}"/>
                            </a:ext>
                          </a:extLst>
                        </p:cNvPr>
                        <p:cNvSpPr txBox="1">
                          <a:spLocks noRot="1" noChangeAspect="1" noMove="1" noResize="1" noEditPoints="1" noAdjustHandles="1" noChangeArrowheads="1" noChangeShapeType="1" noTextEdit="1"/>
                        </p:cNvSpPr>
                        <p:nvPr/>
                      </p:nvSpPr>
                      <p:spPr>
                        <a:xfrm>
                          <a:off x="562695" y="108411"/>
                          <a:ext cx="506730" cy="311785"/>
                        </a:xfrm>
                        <a:prstGeom prst="rect">
                          <a:avLst/>
                        </a:prstGeom>
                        <a:blipFill>
                          <a:blip r:embed="rId9"/>
                          <a:stretch>
                            <a:fillRect/>
                          </a:stretch>
                        </a:blipFill>
                        <a:ln>
                          <a:noFill/>
                        </a:ln>
                        <a:effectLst/>
                        <a:extLst>
                          <a:ext uri="{C572A759-6A51-4108-AA02-DFA0A04FC94B}">
                            <ma14:wrappingTextBoxFlag xmlns:a14="http://schemas.microsoft.com/office/drawing/2010/main" xmlns:lc="http://schemas.openxmlformats.org/drawingml/2006/lockedCanvas" xmlns="" xmlns:ma14="http://schemas.microsoft.com/office/mac/drawingml/2011/main"/>
                          </a:ext>
                        </a:extLst>
                      </p:spPr>
                      <p:txBody>
                        <a:bodyPr/>
                        <a:lstStyle/>
                        <a:p>
                          <a:r>
                            <a:rPr lang="en-US">
                              <a:noFill/>
                            </a:rPr>
                            <a:t> </a:t>
                          </a:r>
                        </a:p>
                      </p:txBody>
                    </p:sp>
                  </mc:Fallback>
                </mc:AlternateContent>
              </p:grpSp>
            </p:grpSp>
          </p:grpSp>
          <p:grpSp>
            <p:nvGrpSpPr>
              <p:cNvPr id="55" name="Group 54">
                <a:extLst>
                  <a:ext uri="{FF2B5EF4-FFF2-40B4-BE49-F238E27FC236}">
                    <a16:creationId xmlns:a16="http://schemas.microsoft.com/office/drawing/2014/main" id="{870207C1-DE27-48A2-9F34-A792A4DDB145}"/>
                  </a:ext>
                </a:extLst>
              </p:cNvPr>
              <p:cNvGrpSpPr/>
              <p:nvPr/>
            </p:nvGrpSpPr>
            <p:grpSpPr>
              <a:xfrm>
                <a:off x="2402932" y="4221989"/>
                <a:ext cx="1106663" cy="710775"/>
                <a:chOff x="3203899" y="4486310"/>
                <a:chExt cx="1475546" cy="947699"/>
              </a:xfrm>
            </p:grpSpPr>
            <p:sp>
              <p:nvSpPr>
                <p:cNvPr id="56" name="Isosceles Triangle 55">
                  <a:extLst>
                    <a:ext uri="{FF2B5EF4-FFF2-40B4-BE49-F238E27FC236}">
                      <a16:creationId xmlns:a16="http://schemas.microsoft.com/office/drawing/2014/main" id="{B91BBA8D-045E-4518-ABA1-794371B7AB0A}"/>
                    </a:ext>
                  </a:extLst>
                </p:cNvPr>
                <p:cNvSpPr/>
                <p:nvPr/>
              </p:nvSpPr>
              <p:spPr>
                <a:xfrm rot="10800000">
                  <a:off x="3203899" y="4615597"/>
                  <a:ext cx="344969" cy="258603"/>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solidFill>
                      <a:schemeClr val="tx1">
                        <a:lumMod val="95000"/>
                        <a:lumOff val="5000"/>
                      </a:schemeClr>
                    </a:solidFill>
                    <a:latin typeface="Century Gothic" panose="020B0502020202020204" pitchFamily="34" charset="0"/>
                  </a:endParaRPr>
                </a:p>
              </p:txBody>
            </p:sp>
            <p:sp>
              <p:nvSpPr>
                <p:cNvPr id="57" name="Oval 56">
                  <a:extLst>
                    <a:ext uri="{FF2B5EF4-FFF2-40B4-BE49-F238E27FC236}">
                      <a16:creationId xmlns:a16="http://schemas.microsoft.com/office/drawing/2014/main" id="{B4075B3B-4D4E-4F33-BC60-108CA453B6C9}"/>
                    </a:ext>
                  </a:extLst>
                </p:cNvPr>
                <p:cNvSpPr/>
                <p:nvPr/>
              </p:nvSpPr>
              <p:spPr>
                <a:xfrm>
                  <a:off x="3295286" y="5140826"/>
                  <a:ext cx="158496" cy="161485"/>
                </a:xfrm>
                <a:prstGeom prst="ellipse">
                  <a:avLst/>
                </a:prstGeom>
                <a:solidFill>
                  <a:schemeClr val="tx1"/>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solidFill>
                      <a:schemeClr val="tx1">
                        <a:lumMod val="95000"/>
                        <a:lumOff val="5000"/>
                      </a:schemeClr>
                    </a:solidFill>
                    <a:latin typeface="Century Gothic" panose="020B0502020202020204" pitchFamily="34" charset="0"/>
                  </a:endParaRPr>
                </a:p>
              </p:txBody>
            </p:sp>
            <p:sp>
              <p:nvSpPr>
                <p:cNvPr id="58" name="TextBox 1">
                  <a:extLst>
                    <a:ext uri="{FF2B5EF4-FFF2-40B4-BE49-F238E27FC236}">
                      <a16:creationId xmlns:a16="http://schemas.microsoft.com/office/drawing/2014/main" id="{E0365ACA-6A4A-4462-BB03-3C74413C0BB9}"/>
                    </a:ext>
                  </a:extLst>
                </p:cNvPr>
                <p:cNvSpPr txBox="1"/>
                <p:nvPr/>
              </p:nvSpPr>
              <p:spPr>
                <a:xfrm>
                  <a:off x="3596255" y="4486310"/>
                  <a:ext cx="1083190" cy="34824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Century Gothic" panose="020B0502020202020204" pitchFamily="34" charset="0"/>
                      <a:cs typeface="Arial" panose="020B0604020202020204" pitchFamily="34" charset="0"/>
                    </a:rPr>
                    <a:t>Reservoir</a:t>
                  </a:r>
                </a:p>
              </p:txBody>
            </p:sp>
            <p:sp>
              <p:nvSpPr>
                <p:cNvPr id="59" name="TextBox 2">
                  <a:extLst>
                    <a:ext uri="{FF2B5EF4-FFF2-40B4-BE49-F238E27FC236}">
                      <a16:creationId xmlns:a16="http://schemas.microsoft.com/office/drawing/2014/main" id="{FDFC26D2-591E-445C-B58C-579379266376}"/>
                    </a:ext>
                  </a:extLst>
                </p:cNvPr>
                <p:cNvSpPr txBox="1"/>
                <p:nvPr/>
              </p:nvSpPr>
              <p:spPr>
                <a:xfrm>
                  <a:off x="3511789" y="5085762"/>
                  <a:ext cx="918138" cy="34824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Century Gothic" panose="020B0502020202020204" pitchFamily="34" charset="0"/>
                      <a:cs typeface="Arial" panose="020B0604020202020204" pitchFamily="34" charset="0"/>
                    </a:rPr>
                    <a:t>Gauge</a:t>
                  </a:r>
                </a:p>
              </p:txBody>
            </p:sp>
          </p:grpSp>
        </p:grpSp>
        <p:pic>
          <p:nvPicPr>
            <p:cNvPr id="80" name="Picture 79">
              <a:extLst>
                <a:ext uri="{FF2B5EF4-FFF2-40B4-BE49-F238E27FC236}">
                  <a16:creationId xmlns:a16="http://schemas.microsoft.com/office/drawing/2014/main" id="{7CF6217D-A75E-4511-80A9-537007A00E13}"/>
                </a:ext>
              </a:extLst>
            </p:cNvPr>
            <p:cNvPicPr>
              <a:picLocks noChangeAspect="1"/>
            </p:cNvPicPr>
            <p:nvPr/>
          </p:nvPicPr>
          <p:blipFill>
            <a:blip r:embed="rId10"/>
            <a:stretch>
              <a:fillRect/>
            </a:stretch>
          </p:blipFill>
          <p:spPr>
            <a:xfrm>
              <a:off x="6525523" y="5920336"/>
              <a:ext cx="5342659" cy="671059"/>
            </a:xfrm>
            <a:prstGeom prst="rect">
              <a:avLst/>
            </a:prstGeom>
          </p:spPr>
        </p:pic>
      </p:grpSp>
      <p:pic>
        <p:nvPicPr>
          <p:cNvPr id="78" name="Picture 77" descr="Map&#10;&#10;Description automatically generated">
            <a:extLst>
              <a:ext uri="{FF2B5EF4-FFF2-40B4-BE49-F238E27FC236}">
                <a16:creationId xmlns:a16="http://schemas.microsoft.com/office/drawing/2014/main" id="{53838AC1-CE58-40F9-87C8-9A9637103E0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7277" t="5253" r="6094" b="5253"/>
          <a:stretch/>
        </p:blipFill>
        <p:spPr>
          <a:xfrm>
            <a:off x="6668799" y="53494"/>
            <a:ext cx="5084855" cy="6797983"/>
          </a:xfrm>
          <a:prstGeom prst="rect">
            <a:avLst/>
          </a:prstGeom>
        </p:spPr>
      </p:pic>
    </p:spTree>
    <p:extLst>
      <p:ext uri="{BB962C8B-B14F-4D97-AF65-F5344CB8AC3E}">
        <p14:creationId xmlns:p14="http://schemas.microsoft.com/office/powerpoint/2010/main" val="196984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30F75-C9DE-4944-8304-8BB728BE6652}"/>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1ABEC706-347B-48FE-849E-4DE0531AC7AC}"/>
              </a:ext>
            </a:extLst>
          </p:cNvPr>
          <p:cNvSpPr>
            <a:spLocks noGrp="1"/>
          </p:cNvSpPr>
          <p:nvPr>
            <p:ph idx="1"/>
          </p:nvPr>
        </p:nvSpPr>
        <p:spPr/>
        <p:txBody>
          <a:bodyPr/>
          <a:lstStyle/>
          <a:p>
            <a:r>
              <a:rPr lang="en-US" dirty="0"/>
              <a:t>Learning in non-stationary environments</a:t>
            </a:r>
          </a:p>
          <a:p>
            <a:pPr lvl="1"/>
            <a:r>
              <a:rPr lang="en-US" b="1" dirty="0"/>
              <a:t>Covariate shift adaptation </a:t>
            </a:r>
            <a:r>
              <a:rPr lang="en-US" dirty="0"/>
              <a:t>weights the importance of each training observation based on the probability it will be queried later. </a:t>
            </a:r>
          </a:p>
          <a:p>
            <a:pPr lvl="1"/>
            <a:endParaRPr lang="en-US" dirty="0"/>
          </a:p>
          <a:p>
            <a:r>
              <a:rPr lang="en-US" dirty="0"/>
              <a:t>Constrained optimization</a:t>
            </a:r>
          </a:p>
          <a:p>
            <a:pPr lvl="1"/>
            <a:r>
              <a:rPr lang="en-US" dirty="0"/>
              <a:t>To eliminate physically impossible flows </a:t>
            </a:r>
          </a:p>
          <a:p>
            <a:pPr lvl="2"/>
            <a:r>
              <a:rPr lang="en-US" dirty="0"/>
              <a:t>Lower bound: 0</a:t>
            </a:r>
          </a:p>
          <a:p>
            <a:pPr lvl="2"/>
            <a:r>
              <a:rPr lang="en-US" dirty="0"/>
              <a:t>Upper bound: precipitation*drainage area</a:t>
            </a:r>
          </a:p>
          <a:p>
            <a:pPr lvl="1"/>
            <a:r>
              <a:rPr lang="en-US" b="1" dirty="0"/>
              <a:t>Adding a constrained layer to the NN</a:t>
            </a:r>
          </a:p>
          <a:p>
            <a:pPr lvl="1"/>
            <a:r>
              <a:rPr lang="en-US" b="1" dirty="0"/>
              <a:t>Data augmentation techniques</a:t>
            </a:r>
          </a:p>
          <a:p>
            <a:pPr lvl="1"/>
            <a:r>
              <a:rPr lang="en-US" b="1" dirty="0"/>
              <a:t>Regularization methods (i.e., changing the loss function)</a:t>
            </a:r>
          </a:p>
        </p:txBody>
      </p:sp>
    </p:spTree>
    <p:extLst>
      <p:ext uri="{BB962C8B-B14F-4D97-AF65-F5344CB8AC3E}">
        <p14:creationId xmlns:p14="http://schemas.microsoft.com/office/powerpoint/2010/main" val="401892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lstStyle/>
          <a:p>
            <a:r>
              <a:rPr lang="en-US" dirty="0"/>
              <a:t>Members of the </a:t>
            </a:r>
            <a:r>
              <a:rPr lang="en-US" b="1" dirty="0"/>
              <a:t>committee</a:t>
            </a:r>
          </a:p>
          <a:p>
            <a:r>
              <a:rPr lang="en-US" dirty="0"/>
              <a:t>The Data Science Initiative (</a:t>
            </a:r>
            <a:r>
              <a:rPr lang="en-US" b="1" dirty="0"/>
              <a:t>DSI</a:t>
            </a:r>
            <a:r>
              <a:rPr lang="en-US" dirty="0"/>
              <a:t>) at UC Davis</a:t>
            </a:r>
          </a:p>
          <a:p>
            <a:r>
              <a:rPr lang="en-US" dirty="0"/>
              <a:t>Institute for Computational and Mathematical Engineering (</a:t>
            </a:r>
            <a:r>
              <a:rPr lang="en-US" b="1" dirty="0"/>
              <a:t>ICME</a:t>
            </a:r>
            <a:r>
              <a:rPr lang="en-US" dirty="0"/>
              <a:t>) Workshop at Stanford University</a:t>
            </a:r>
          </a:p>
          <a:p>
            <a:r>
              <a:rPr lang="en-US" dirty="0"/>
              <a:t>Climate Change Water and Society (</a:t>
            </a:r>
            <a:r>
              <a:rPr lang="en-US" b="1" dirty="0"/>
              <a:t>CCWAS</a:t>
            </a:r>
            <a:r>
              <a:rPr lang="en-US" dirty="0"/>
              <a:t>) Program at UC Davis</a:t>
            </a:r>
          </a:p>
          <a:p>
            <a:endParaRPr lang="en-US" dirty="0"/>
          </a:p>
          <a:p>
            <a:endParaRPr lang="en-US" dirty="0"/>
          </a:p>
        </p:txBody>
      </p:sp>
    </p:spTree>
    <p:extLst>
      <p:ext uri="{BB962C8B-B14F-4D97-AF65-F5344CB8AC3E}">
        <p14:creationId xmlns:p14="http://schemas.microsoft.com/office/powerpoint/2010/main" val="3716276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90239"/>
            <a:ext cx="12192000" cy="1325563"/>
          </a:xfrm>
        </p:spPr>
        <p:txBody>
          <a:bodyPr/>
          <a:lstStyle/>
          <a:p>
            <a:pPr algn="ctr"/>
            <a:r>
              <a:rPr lang="en-US" dirty="0"/>
              <a:t>Supplementary Slides</a:t>
            </a:r>
          </a:p>
        </p:txBody>
      </p:sp>
      <p:sp>
        <p:nvSpPr>
          <p:cNvPr id="3" name="Rectangle 2"/>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3074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885" y="360236"/>
            <a:ext cx="10769601" cy="1325563"/>
          </a:xfrm>
        </p:spPr>
        <p:txBody>
          <a:bodyPr/>
          <a:lstStyle/>
          <a:p>
            <a:r>
              <a:rPr lang="en-US" dirty="0"/>
              <a:t>Assumptions of PUB?</a:t>
            </a:r>
          </a:p>
        </p:txBody>
      </p:sp>
      <p:sp>
        <p:nvSpPr>
          <p:cNvPr id="3" name="Content Placeholder 2"/>
          <p:cNvSpPr>
            <a:spLocks noGrp="1"/>
          </p:cNvSpPr>
          <p:nvPr>
            <p:ph idx="1"/>
          </p:nvPr>
        </p:nvSpPr>
        <p:spPr>
          <a:xfrm>
            <a:off x="899886" y="1825625"/>
            <a:ext cx="10769600" cy="4712666"/>
          </a:xfrm>
        </p:spPr>
        <p:txBody>
          <a:bodyPr/>
          <a:lstStyle/>
          <a:p>
            <a:r>
              <a:rPr lang="en-US" dirty="0"/>
              <a:t>The past is a reasonable guide to the future</a:t>
            </a:r>
          </a:p>
          <a:p>
            <a:r>
              <a:rPr lang="en-US" dirty="0"/>
              <a:t>Data from one basin is a useful guide to understanding hydrological responses at another basin</a:t>
            </a:r>
          </a:p>
          <a:p>
            <a:pPr marL="0" indent="0">
              <a:buNone/>
            </a:pPr>
            <a:r>
              <a:rPr lang="en-US" dirty="0">
                <a:solidFill>
                  <a:schemeClr val="bg1">
                    <a:lumMod val="50000"/>
                  </a:schemeClr>
                </a:solidFill>
              </a:rPr>
              <a:t>(</a:t>
            </a:r>
            <a:r>
              <a:rPr lang="en-US" dirty="0" err="1">
                <a:solidFill>
                  <a:schemeClr val="bg1">
                    <a:lumMod val="50000"/>
                  </a:schemeClr>
                </a:solidFill>
              </a:rPr>
              <a:t>Sivapalan</a:t>
            </a:r>
            <a:r>
              <a:rPr lang="en-US" dirty="0">
                <a:solidFill>
                  <a:schemeClr val="bg1">
                    <a:lumMod val="50000"/>
                  </a:schemeClr>
                </a:solidFill>
              </a:rPr>
              <a:t>, 2003)</a:t>
            </a:r>
          </a:p>
        </p:txBody>
      </p:sp>
    </p:spTree>
    <p:extLst>
      <p:ext uri="{BB962C8B-B14F-4D97-AF65-F5344CB8AC3E}">
        <p14:creationId xmlns:p14="http://schemas.microsoft.com/office/powerpoint/2010/main" val="31070682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Statistical Learning?</a:t>
            </a:r>
          </a:p>
        </p:txBody>
      </p:sp>
      <p:sp>
        <p:nvSpPr>
          <p:cNvPr id="4" name="Content Placeholder 3"/>
          <p:cNvSpPr>
            <a:spLocks noGrp="1"/>
          </p:cNvSpPr>
          <p:nvPr>
            <p:ph idx="1"/>
          </p:nvPr>
        </p:nvSpPr>
        <p:spPr/>
        <p:txBody>
          <a:bodyPr/>
          <a:lstStyle/>
          <a:p>
            <a:r>
              <a:rPr lang="en-US" dirty="0"/>
              <a:t>Mechanistic (process-based)       vs.      Empirical (statistical)</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6659" t="3303" r="2683" b="7715"/>
          <a:stretch/>
        </p:blipFill>
        <p:spPr>
          <a:xfrm>
            <a:off x="7083149" y="2305875"/>
            <a:ext cx="4697372" cy="4043011"/>
          </a:xfrm>
          <a:prstGeom prst="rect">
            <a:avLst/>
          </a:prstGeom>
          <a:ln>
            <a:noFill/>
          </a:ln>
        </p:spPr>
      </p:pic>
      <p:sp>
        <p:nvSpPr>
          <p:cNvPr id="12" name="TextBox 11"/>
          <p:cNvSpPr txBox="1"/>
          <p:nvPr/>
        </p:nvSpPr>
        <p:spPr>
          <a:xfrm>
            <a:off x="-2" y="363915"/>
            <a:ext cx="2165133" cy="6186309"/>
          </a:xfrm>
          <a:prstGeom prst="rect">
            <a:avLst/>
          </a:prstGeom>
          <a:noFill/>
        </p:spPr>
        <p:txBody>
          <a:bodyPr wrap="square" rtlCol="0">
            <a:spAutoFit/>
          </a:bodyPr>
          <a:lstStyle/>
          <a:p>
            <a:pPr defTabSz="1219170" fontAlgn="base"/>
            <a:r>
              <a:rPr lang="en-US" b="1" dirty="0">
                <a:solidFill>
                  <a:schemeClr val="bg1"/>
                </a:solidFill>
                <a:latin typeface="Century Gothic" panose="020B0502020202020204" pitchFamily="34" charset="0"/>
                <a:ea typeface="ＭＳ Ｐゴシック" charset="0"/>
                <a:cs typeface="Arial" charset="0"/>
              </a:rPr>
              <a:t>Introduction &amp; Motivation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in Hydrology</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Heuristic Guide for Model Selection</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New Loss Functions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Rethinking Resampling Methods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Effects on Society &amp; Economy</a:t>
            </a:r>
          </a:p>
        </p:txBody>
      </p:sp>
      <mc:AlternateContent xmlns:mc="http://schemas.openxmlformats.org/markup-compatibility/2006" xmlns:a14="http://schemas.microsoft.com/office/drawing/2010/main">
        <mc:Choice Requires="a14">
          <p:sp>
            <p:nvSpPr>
              <p:cNvPr id="5" name="TextBox 4"/>
              <p:cNvSpPr txBox="1"/>
              <p:nvPr/>
            </p:nvSpPr>
            <p:spPr>
              <a:xfrm>
                <a:off x="2554664" y="2684394"/>
                <a:ext cx="1746504" cy="590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𝑈</m:t>
                              </m:r>
                            </m:e>
                          </m:acc>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𝐹</m:t>
                              </m:r>
                            </m:e>
                          </m:acc>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𝑆</m:t>
                          </m:r>
                        </m:e>
                      </m:acc>
                      <m:r>
                        <a:rPr lang="en-US" b="0" i="1" smtClean="0">
                          <a:latin typeface="Cambria Math" panose="02040503050406030204" pitchFamily="18" charset="0"/>
                        </a:rPr>
                        <m:t>=0</m:t>
                      </m:r>
                    </m:oMath>
                  </m:oMathPara>
                </a14:m>
                <a:endParaRPr lang="en-US" b="0" dirty="0"/>
              </a:p>
            </p:txBody>
          </p:sp>
        </mc:Choice>
        <mc:Fallback xmlns="">
          <p:sp>
            <p:nvSpPr>
              <p:cNvPr id="5" name="TextBox 4"/>
              <p:cNvSpPr txBox="1">
                <a:spLocks noRot="1" noChangeAspect="1" noMove="1" noResize="1" noEditPoints="1" noAdjustHandles="1" noChangeArrowheads="1" noChangeShapeType="1" noTextEdit="1"/>
              </p:cNvSpPr>
              <p:nvPr/>
            </p:nvSpPr>
            <p:spPr>
              <a:xfrm>
                <a:off x="2554664" y="2684394"/>
                <a:ext cx="1746504" cy="59022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91630" y="3372079"/>
                <a:ext cx="961995" cy="5031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𝑈</m:t>
                          </m:r>
                        </m:e>
                      </m:acc>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m>
                            <m:mPr>
                              <m:mcs>
                                <m:mc>
                                  <m:mcPr>
                                    <m:count m:val="1"/>
                                    <m:mcJc m:val="center"/>
                                  </m:mcPr>
                                </m:mc>
                              </m:mcs>
                              <m:ctrlPr>
                                <a:rPr lang="en-US" i="1" dirty="0">
                                  <a:latin typeface="Cambria Math" panose="02040503050406030204" pitchFamily="18" charset="0"/>
                                </a:rPr>
                              </m:ctrlPr>
                            </m:mPr>
                            <m:mr>
                              <m:e>
                                <m:r>
                                  <m:rPr>
                                    <m:brk m:alnAt="7"/>
                                  </m:rPr>
                                  <a:rPr lang="en-US" i="1" dirty="0">
                                    <a:latin typeface="Cambria Math" panose="02040503050406030204" pitchFamily="18" charset="0"/>
                                  </a:rPr>
                                  <m:t>𝐴</m:t>
                                </m:r>
                              </m:e>
                            </m:mr>
                            <m:mr>
                              <m:e>
                                <m:r>
                                  <a:rPr lang="en-US" i="1" dirty="0">
                                    <a:latin typeface="Cambria Math" panose="02040503050406030204" pitchFamily="18" charset="0"/>
                                  </a:rPr>
                                  <m:t>𝑄</m:t>
                                </m:r>
                              </m:e>
                            </m:mr>
                          </m:m>
                        </m:e>
                      </m:d>
                      <m:r>
                        <a:rPr lang="en-US" b="0" i="1" dirty="0" smtClean="0">
                          <a:latin typeface="Cambria Math" panose="02040503050406030204" pitchFamily="18" charset="0"/>
                        </a:rPr>
                        <m:t>  </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591630" y="3372079"/>
                <a:ext cx="961995" cy="50315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554664" y="3906973"/>
                <a:ext cx="1878527" cy="6045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𝐹</m:t>
                          </m:r>
                        </m:e>
                      </m:acc>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m>
                            <m:mPr>
                              <m:mcs>
                                <m:mc>
                                  <m:mcPr>
                                    <m:count m:val="1"/>
                                    <m:mcJc m:val="center"/>
                                  </m:mcPr>
                                </m:mc>
                              </m:mcs>
                              <m:ctrlPr>
                                <a:rPr lang="en-US" i="1" dirty="0">
                                  <a:latin typeface="Cambria Math" panose="02040503050406030204" pitchFamily="18" charset="0"/>
                                </a:rPr>
                              </m:ctrlPr>
                            </m:mPr>
                            <m:mr>
                              <m:e>
                                <m:r>
                                  <m:rPr>
                                    <m:brk m:alnAt="7"/>
                                  </m:rPr>
                                  <a:rPr lang="en-US" i="1" dirty="0">
                                    <a:latin typeface="Cambria Math" panose="02040503050406030204" pitchFamily="18" charset="0"/>
                                  </a:rPr>
                                  <m:t>𝑄</m:t>
                                </m:r>
                              </m:e>
                            </m:mr>
                            <m:mr>
                              <m:e>
                                <m:r>
                                  <a:rPr lang="en-US" i="1" dirty="0">
                                    <a:latin typeface="Cambria Math" panose="02040503050406030204" pitchFamily="18" charset="0"/>
                                  </a:rPr>
                                  <m:t>𝑄𝑉</m:t>
                                </m:r>
                                <m:r>
                                  <a:rPr lang="en-US" i="1" dirty="0">
                                    <a:latin typeface="Cambria Math" panose="02040503050406030204" pitchFamily="18" charset="0"/>
                                  </a:rPr>
                                  <m:t>+</m:t>
                                </m:r>
                                <m:r>
                                  <a:rPr lang="en-US" i="1" dirty="0">
                                    <a:latin typeface="Cambria Math" panose="02040503050406030204" pitchFamily="18" charset="0"/>
                                  </a:rPr>
                                  <m:t>𝑔</m:t>
                                </m:r>
                                <m:acc>
                                  <m:accPr>
                                    <m:chr m:val="̅"/>
                                    <m:ctrlPr>
                                      <a:rPr lang="en-US" i="1" dirty="0">
                                        <a:latin typeface="Cambria Math" panose="02040503050406030204" pitchFamily="18" charset="0"/>
                                      </a:rPr>
                                    </m:ctrlPr>
                                  </m:accPr>
                                  <m:e>
                                    <m:r>
                                      <a:rPr lang="en-US" i="1" dirty="0">
                                        <a:latin typeface="Cambria Math" panose="02040503050406030204" pitchFamily="18" charset="0"/>
                                      </a:rPr>
                                      <m:t>𝑦</m:t>
                                    </m:r>
                                  </m:e>
                                </m:acc>
                                <m:r>
                                  <a:rPr lang="en-US" i="1" dirty="0">
                                    <a:latin typeface="Cambria Math" panose="02040503050406030204" pitchFamily="18" charset="0"/>
                                  </a:rPr>
                                  <m:t>𝐴</m:t>
                                </m:r>
                              </m:e>
                            </m:mr>
                          </m:m>
                        </m:e>
                      </m:d>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2554664" y="3906973"/>
                <a:ext cx="1878527" cy="60452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554664" y="4511497"/>
                <a:ext cx="2207207" cy="6323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latin typeface="Cambria Math" panose="02040503050406030204" pitchFamily="18" charset="0"/>
                            </a:rPr>
                          </m:ctrlPr>
                        </m:accPr>
                        <m:e>
                          <m:r>
                            <a:rPr lang="en-US" i="1" dirty="0">
                              <a:latin typeface="Cambria Math" panose="02040503050406030204" pitchFamily="18" charset="0"/>
                            </a:rPr>
                            <m:t>𝑆</m:t>
                          </m:r>
                        </m:e>
                      </m:acc>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m>
                            <m:mPr>
                              <m:mcs>
                                <m:mc>
                                  <m:mcPr>
                                    <m:count m:val="1"/>
                                    <m:mcJc m:val="center"/>
                                  </m:mcPr>
                                </m:mc>
                              </m:mcs>
                              <m:ctrlPr>
                                <a:rPr lang="en-US" i="1" dirty="0">
                                  <a:latin typeface="Cambria Math" panose="02040503050406030204" pitchFamily="18" charset="0"/>
                                </a:rPr>
                              </m:ctrlPr>
                            </m:mPr>
                            <m:mr>
                              <m:e>
                                <m:r>
                                  <m:rPr>
                                    <m:brk m:alnAt="7"/>
                                  </m:rPr>
                                  <a:rPr lang="en-US" i="1" dirty="0">
                                    <a:latin typeface="Cambria Math" panose="02040503050406030204" pitchFamily="18" charset="0"/>
                                  </a:rPr>
                                  <m:t>0</m:t>
                                </m:r>
                              </m:e>
                            </m:mr>
                            <m:mr>
                              <m:e>
                                <m:r>
                                  <a:rPr lang="en-US" i="1" dirty="0">
                                    <a:latin typeface="Cambria Math" panose="02040503050406030204" pitchFamily="18" charset="0"/>
                                  </a:rPr>
                                  <m:t>−</m:t>
                                </m:r>
                                <m:r>
                                  <a:rPr lang="en-US" i="1" dirty="0">
                                    <a:latin typeface="Cambria Math" panose="02040503050406030204" pitchFamily="18" charset="0"/>
                                  </a:rPr>
                                  <m:t>𝑔𝐴</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𝑓</m:t>
                                    </m:r>
                                  </m:sub>
                                </m:sSub>
                                <m:r>
                                  <a:rPr lang="en-US" b="0" i="1" dirty="0" smtClean="0">
                                    <a:latin typeface="Cambria Math" panose="02040503050406030204" pitchFamily="18" charset="0"/>
                                  </a:rPr>
                                  <m:t>)</m:t>
                                </m:r>
                              </m:e>
                            </m:mr>
                          </m:m>
                        </m:e>
                      </m:d>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2554664" y="4511497"/>
                <a:ext cx="2207207" cy="632353"/>
              </a:xfrm>
              <a:prstGeom prst="rect">
                <a:avLst/>
              </a:prstGeom>
              <a:blipFill>
                <a:blip r:embed="rId7"/>
                <a:stretch>
                  <a:fillRect/>
                </a:stretch>
              </a:blipFill>
            </p:spPr>
            <p:txBody>
              <a:bodyPr/>
              <a:lstStyle/>
              <a:p>
                <a:r>
                  <a:rPr lang="en-US">
                    <a:noFill/>
                  </a:rPr>
                  <a:t> </a:t>
                </a:r>
              </a:p>
            </p:txBody>
          </p:sp>
        </mc:Fallback>
      </mc:AlternateContent>
      <p:sp>
        <p:nvSpPr>
          <p:cNvPr id="14" name="TextBox 13"/>
          <p:cNvSpPr txBox="1"/>
          <p:nvPr/>
        </p:nvSpPr>
        <p:spPr>
          <a:xfrm>
            <a:off x="3410502" y="5202026"/>
            <a:ext cx="242374" cy="923330"/>
          </a:xfrm>
          <a:prstGeom prst="rect">
            <a:avLst/>
          </a:prstGeom>
          <a:noFill/>
        </p:spPr>
        <p:txBody>
          <a:bodyPr wrap="none" rtlCol="0">
            <a:spAutoFit/>
          </a:bodyPr>
          <a:lstStyle/>
          <a:p>
            <a:r>
              <a:rPr lang="en-US" dirty="0"/>
              <a:t>.</a:t>
            </a:r>
          </a:p>
          <a:p>
            <a:r>
              <a:rPr lang="en-US" dirty="0"/>
              <a:t>.</a:t>
            </a:r>
          </a:p>
          <a:p>
            <a:r>
              <a:rPr lang="en-US" dirty="0"/>
              <a:t>.</a:t>
            </a:r>
          </a:p>
        </p:txBody>
      </p:sp>
    </p:spTree>
    <p:extLst>
      <p:ext uri="{BB962C8B-B14F-4D97-AF65-F5344CB8AC3E}">
        <p14:creationId xmlns:p14="http://schemas.microsoft.com/office/powerpoint/2010/main" val="3924857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885" y="360236"/>
            <a:ext cx="5074887" cy="1325563"/>
          </a:xfrm>
        </p:spPr>
        <p:txBody>
          <a:bodyPr/>
          <a:lstStyle/>
          <a:p>
            <a:r>
              <a:rPr lang="en-US" dirty="0"/>
              <a:t>Why PUB?</a:t>
            </a:r>
          </a:p>
        </p:txBody>
      </p:sp>
      <p:sp>
        <p:nvSpPr>
          <p:cNvPr id="3" name="Content Placeholder 2"/>
          <p:cNvSpPr>
            <a:spLocks noGrp="1"/>
          </p:cNvSpPr>
          <p:nvPr>
            <p:ph idx="1"/>
          </p:nvPr>
        </p:nvSpPr>
        <p:spPr>
          <a:xfrm>
            <a:off x="899886" y="1825625"/>
            <a:ext cx="5074886" cy="4712666"/>
          </a:xfrm>
        </p:spPr>
        <p:txBody>
          <a:bodyPr/>
          <a:lstStyle/>
          <a:p>
            <a:r>
              <a:rPr lang="en-US" dirty="0"/>
              <a:t>Sustainable management of river basins</a:t>
            </a:r>
          </a:p>
          <a:p>
            <a:r>
              <a:rPr lang="en-US" dirty="0"/>
              <a:t>Integrating economic, social and environmental perspectives</a:t>
            </a:r>
          </a:p>
          <a:p>
            <a:pPr marL="0" indent="0">
              <a:buNone/>
            </a:pPr>
            <a:r>
              <a:rPr lang="en-US" dirty="0">
                <a:solidFill>
                  <a:schemeClr val="bg1">
                    <a:lumMod val="50000"/>
                  </a:schemeClr>
                </a:solidFill>
              </a:rPr>
              <a:t>(</a:t>
            </a:r>
            <a:r>
              <a:rPr lang="en-US" dirty="0" err="1">
                <a:solidFill>
                  <a:schemeClr val="bg1">
                    <a:lumMod val="50000"/>
                  </a:schemeClr>
                </a:solidFill>
              </a:rPr>
              <a:t>Sivapalan</a:t>
            </a:r>
            <a:r>
              <a:rPr lang="en-US" dirty="0">
                <a:solidFill>
                  <a:schemeClr val="bg1">
                    <a:lumMod val="50000"/>
                  </a:schemeClr>
                </a:solidFill>
              </a:rPr>
              <a:t>, 2003)</a:t>
            </a:r>
          </a:p>
          <a:p>
            <a:r>
              <a:rPr lang="en-US" dirty="0"/>
              <a:t>Flood protection</a:t>
            </a:r>
          </a:p>
          <a:p>
            <a:r>
              <a:rPr lang="en-US" dirty="0"/>
              <a:t>Water supply and drought management</a:t>
            </a:r>
          </a:p>
          <a:p>
            <a:r>
              <a:rPr lang="en-US" dirty="0"/>
              <a:t>Water quality issues</a:t>
            </a:r>
          </a:p>
          <a:p>
            <a:pPr marL="0" indent="0">
              <a:buNone/>
            </a:pPr>
            <a:r>
              <a:rPr lang="en-US" dirty="0">
                <a:solidFill>
                  <a:schemeClr val="bg1">
                    <a:lumMod val="50000"/>
                  </a:schemeClr>
                </a:solidFill>
              </a:rPr>
              <a:t>(</a:t>
            </a:r>
            <a:r>
              <a:rPr lang="en-US" dirty="0" err="1">
                <a:solidFill>
                  <a:schemeClr val="bg1">
                    <a:lumMod val="50000"/>
                  </a:schemeClr>
                </a:solidFill>
              </a:rPr>
              <a:t>Hrachowitz</a:t>
            </a:r>
            <a:r>
              <a:rPr lang="en-US" dirty="0">
                <a:solidFill>
                  <a:schemeClr val="bg1">
                    <a:lumMod val="50000"/>
                  </a:schemeClr>
                </a:solidFill>
              </a:rPr>
              <a:t>, 2013)</a:t>
            </a:r>
          </a:p>
          <a:p>
            <a:pPr marL="0" indent="0">
              <a:buNone/>
            </a:pPr>
            <a:endParaRPr lang="en-US" dirty="0"/>
          </a:p>
          <a:p>
            <a:endParaRPr lang="en-US" dirty="0"/>
          </a:p>
          <a:p>
            <a:endParaRPr lang="en-US" dirty="0"/>
          </a:p>
        </p:txBody>
      </p:sp>
      <p:sp>
        <p:nvSpPr>
          <p:cNvPr id="4" name="Title 1"/>
          <p:cNvSpPr txBox="1">
            <a:spLocks/>
          </p:cNvSpPr>
          <p:nvPr/>
        </p:nvSpPr>
        <p:spPr bwMode="auto">
          <a:xfrm>
            <a:off x="6213764" y="360235"/>
            <a:ext cx="556675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400" b="1" kern="1200">
                <a:solidFill>
                  <a:schemeClr val="tx1"/>
                </a:solidFill>
                <a:latin typeface="Century Gothic" panose="020B0502020202020204" pitchFamily="34" charset="0"/>
                <a:ea typeface="Verdana" panose="020B0604030504040204" pitchFamily="34" charset="0"/>
                <a:cs typeface="Verdana" panose="020B0604030504040204" pitchFamily="34" charset="0"/>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r>
              <a:rPr lang="en-US" dirty="0"/>
              <a:t>What makes PUB difficult?</a:t>
            </a:r>
          </a:p>
        </p:txBody>
      </p:sp>
      <p:sp>
        <p:nvSpPr>
          <p:cNvPr id="5" name="Content Placeholder 2"/>
          <p:cNvSpPr txBox="1">
            <a:spLocks/>
          </p:cNvSpPr>
          <p:nvPr/>
        </p:nvSpPr>
        <p:spPr bwMode="auto">
          <a:xfrm>
            <a:off x="6213764" y="1825625"/>
            <a:ext cx="5566756" cy="4712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t" anchorCtr="0" compatLnSpc="1">
            <a:prstTxWarp prst="textNoShape">
              <a:avLst/>
            </a:prstTxWarp>
          </a:bodyPr>
          <a:lstStyle>
            <a:lvl1pPr marL="237738" indent="-237738" algn="l" rtl="0" eaLnBrk="0" fontAlgn="base" hangingPunct="0">
              <a:lnSpc>
                <a:spcPct val="90000"/>
              </a:lnSpc>
              <a:spcBef>
                <a:spcPts val="1040"/>
              </a:spcBef>
              <a:spcAft>
                <a:spcPct val="0"/>
              </a:spcAft>
              <a:buFont typeface="Arial" charset="0"/>
              <a:buChar char="•"/>
              <a:defRPr sz="2200" kern="1200">
                <a:solidFill>
                  <a:schemeClr val="tx1"/>
                </a:solidFill>
                <a:latin typeface="Century Gothic" panose="020B0502020202020204" pitchFamily="34" charset="0"/>
                <a:ea typeface="ＭＳ Ｐゴシック" charset="0"/>
                <a:cs typeface="Arial" panose="020B0604020202020204" pitchFamily="34" charset="0"/>
              </a:defRPr>
            </a:lvl1pPr>
            <a:lvl2pPr marL="713214" indent="-237738" algn="l" rtl="0" eaLnBrk="0" fontAlgn="base" hangingPunct="0">
              <a:lnSpc>
                <a:spcPct val="90000"/>
              </a:lnSpc>
              <a:spcBef>
                <a:spcPts val="520"/>
              </a:spcBef>
              <a:spcAft>
                <a:spcPct val="0"/>
              </a:spcAft>
              <a:buFont typeface="Arial" charset="0"/>
              <a:buChar char="•"/>
              <a:defRPr sz="2200" kern="1200">
                <a:solidFill>
                  <a:schemeClr val="tx1"/>
                </a:solidFill>
                <a:latin typeface="Century Gothic" panose="020B0502020202020204" pitchFamily="34" charset="0"/>
                <a:ea typeface="ＭＳ Ｐゴシック" charset="0"/>
                <a:cs typeface="Arial" panose="020B0604020202020204" pitchFamily="34" charset="0"/>
              </a:defRPr>
            </a:lvl2pPr>
            <a:lvl3pPr marL="1188690" indent="-237738" algn="l" rtl="0" eaLnBrk="0" fontAlgn="base" hangingPunct="0">
              <a:lnSpc>
                <a:spcPct val="90000"/>
              </a:lnSpc>
              <a:spcBef>
                <a:spcPts val="520"/>
              </a:spcBef>
              <a:spcAft>
                <a:spcPct val="0"/>
              </a:spcAft>
              <a:buFont typeface="Arial" charset="0"/>
              <a:buChar char="•"/>
              <a:defRPr sz="2100" kern="1200">
                <a:solidFill>
                  <a:schemeClr val="tx1"/>
                </a:solidFill>
                <a:latin typeface="Century Gothic" panose="020B0502020202020204" pitchFamily="34" charset="0"/>
                <a:ea typeface="ＭＳ Ｐゴシック" charset="0"/>
                <a:cs typeface="Arial" panose="020B0604020202020204" pitchFamily="34" charset="0"/>
              </a:defRPr>
            </a:lvl3pPr>
            <a:lvl4pPr marL="1664166" indent="-237738" algn="l" rtl="0" eaLnBrk="0" fontAlgn="base" hangingPunct="0">
              <a:lnSpc>
                <a:spcPct val="90000"/>
              </a:lnSpc>
              <a:spcBef>
                <a:spcPts val="520"/>
              </a:spcBef>
              <a:spcAft>
                <a:spcPct val="0"/>
              </a:spcAft>
              <a:buFont typeface="Arial" charset="0"/>
              <a:buChar char="•"/>
              <a:defRPr kern="1200">
                <a:solidFill>
                  <a:schemeClr val="tx1"/>
                </a:solidFill>
                <a:latin typeface="Century Gothic" panose="020B0502020202020204" pitchFamily="34" charset="0"/>
                <a:ea typeface="ＭＳ Ｐゴシック" charset="0"/>
                <a:cs typeface="Arial" panose="020B0604020202020204" pitchFamily="34" charset="0"/>
              </a:defRPr>
            </a:lvl4pPr>
            <a:lvl5pPr marL="2139643" indent="-237738" algn="l" rtl="0" eaLnBrk="0" fontAlgn="base" hangingPunct="0">
              <a:lnSpc>
                <a:spcPct val="90000"/>
              </a:lnSpc>
              <a:spcBef>
                <a:spcPts val="520"/>
              </a:spcBef>
              <a:spcAft>
                <a:spcPct val="0"/>
              </a:spcAft>
              <a:buFont typeface="Arial" charset="0"/>
              <a:buChar char="•"/>
              <a:defRPr kern="1200">
                <a:solidFill>
                  <a:schemeClr val="tx1"/>
                </a:solidFill>
                <a:latin typeface="Century Gothic" panose="020B0502020202020204" pitchFamily="34" charset="0"/>
                <a:ea typeface="ＭＳ Ｐゴシック" charset="0"/>
                <a:cs typeface="Arial" panose="020B0604020202020204" pitchFamily="34" charset="0"/>
              </a:defRPr>
            </a:lvl5pPr>
            <a:lvl6pPr marL="2615119"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6pPr>
            <a:lvl7pPr marL="3090595"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7pPr>
            <a:lvl8pPr marL="3566071"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8pPr>
            <a:lvl9pPr marL="4041547"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9pPr>
          </a:lstStyle>
          <a:p>
            <a:r>
              <a:rPr lang="en-US" dirty="0"/>
              <a:t>Incomplete understanding of the process </a:t>
            </a:r>
            <a:r>
              <a:rPr lang="en-US" dirty="0">
                <a:solidFill>
                  <a:schemeClr val="bg1">
                    <a:lumMod val="50000"/>
                  </a:schemeClr>
                </a:solidFill>
              </a:rPr>
              <a:t>(</a:t>
            </a:r>
            <a:r>
              <a:rPr lang="en-US" dirty="0" err="1">
                <a:solidFill>
                  <a:schemeClr val="bg1">
                    <a:lumMod val="50000"/>
                  </a:schemeClr>
                </a:solidFill>
              </a:rPr>
              <a:t>Hrachowitz</a:t>
            </a:r>
            <a:r>
              <a:rPr lang="en-US" dirty="0">
                <a:solidFill>
                  <a:schemeClr val="bg1">
                    <a:lumMod val="50000"/>
                  </a:schemeClr>
                </a:solidFill>
              </a:rPr>
              <a:t>, 2013)</a:t>
            </a:r>
          </a:p>
          <a:p>
            <a:r>
              <a:rPr lang="en-US" dirty="0" err="1"/>
              <a:t>Spatio</a:t>
            </a:r>
            <a:r>
              <a:rPr lang="en-US" dirty="0"/>
              <a:t>-temporal heterogeneity of climate and basin characteristics (</a:t>
            </a:r>
            <a:r>
              <a:rPr lang="en-US" i="1" dirty="0"/>
              <a:t>uniqueness of place</a:t>
            </a:r>
            <a:r>
              <a:rPr lang="en-US" dirty="0"/>
              <a:t>)</a:t>
            </a:r>
          </a:p>
          <a:p>
            <a:r>
              <a:rPr lang="en-US" dirty="0"/>
              <a:t>Poor understanding of where water goes when it rains, what flow path it takes to the stream</a:t>
            </a:r>
          </a:p>
          <a:p>
            <a:r>
              <a:rPr lang="en-US" dirty="0"/>
              <a:t>The age of the water that emerges in the channel</a:t>
            </a:r>
          </a:p>
          <a:p>
            <a:pPr marL="0" indent="0">
              <a:buNone/>
            </a:pPr>
            <a:r>
              <a:rPr lang="en-US" dirty="0">
                <a:solidFill>
                  <a:schemeClr val="bg1">
                    <a:lumMod val="50000"/>
                  </a:schemeClr>
                </a:solidFill>
              </a:rPr>
              <a:t>(</a:t>
            </a:r>
            <a:r>
              <a:rPr lang="en-US" dirty="0" err="1">
                <a:solidFill>
                  <a:schemeClr val="bg1">
                    <a:lumMod val="50000"/>
                  </a:schemeClr>
                </a:solidFill>
              </a:rPr>
              <a:t>Sivapalan</a:t>
            </a:r>
            <a:r>
              <a:rPr lang="en-US" dirty="0">
                <a:solidFill>
                  <a:schemeClr val="bg1">
                    <a:lumMod val="50000"/>
                  </a:schemeClr>
                </a:solidFill>
              </a:rPr>
              <a:t>, 2003)</a:t>
            </a:r>
          </a:p>
          <a:p>
            <a:r>
              <a:rPr lang="en-US" dirty="0"/>
              <a:t>Unsuitable regionalization techniques </a:t>
            </a:r>
            <a:r>
              <a:rPr lang="en-US" dirty="0">
                <a:solidFill>
                  <a:schemeClr val="bg1">
                    <a:lumMod val="50000"/>
                  </a:schemeClr>
                </a:solidFill>
              </a:rPr>
              <a:t>(</a:t>
            </a:r>
            <a:r>
              <a:rPr lang="en-US" dirty="0" err="1">
                <a:solidFill>
                  <a:schemeClr val="bg1">
                    <a:lumMod val="50000"/>
                  </a:schemeClr>
                </a:solidFill>
              </a:rPr>
              <a:t>Hrachowitz</a:t>
            </a:r>
            <a:r>
              <a:rPr lang="en-US" dirty="0">
                <a:solidFill>
                  <a:schemeClr val="bg1">
                    <a:lumMod val="50000"/>
                  </a:schemeClr>
                </a:solidFill>
              </a:rPr>
              <a:t>, 2013)</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09510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Basin Hydrological processes</a:t>
            </a:r>
          </a:p>
        </p:txBody>
      </p:sp>
      <p:sp>
        <p:nvSpPr>
          <p:cNvPr id="3" name="Content Placeholder 2"/>
          <p:cNvSpPr>
            <a:spLocks noGrp="1"/>
          </p:cNvSpPr>
          <p:nvPr>
            <p:ph idx="1"/>
          </p:nvPr>
        </p:nvSpPr>
        <p:spPr/>
        <p:txBody>
          <a:bodyPr/>
          <a:lstStyle/>
          <a:p>
            <a:r>
              <a:rPr lang="en-US" dirty="0"/>
              <a:t>Small-scale physical laws governing </a:t>
            </a:r>
            <a:r>
              <a:rPr lang="en-US" b="1" dirty="0"/>
              <a:t>flow through porous media </a:t>
            </a:r>
            <a:r>
              <a:rPr lang="en-US" dirty="0">
                <a:solidFill>
                  <a:schemeClr val="bg1">
                    <a:lumMod val="50000"/>
                  </a:schemeClr>
                </a:solidFill>
              </a:rPr>
              <a:t>(</a:t>
            </a:r>
            <a:r>
              <a:rPr lang="en-US" dirty="0" err="1">
                <a:solidFill>
                  <a:schemeClr val="bg1">
                    <a:lumMod val="50000"/>
                  </a:schemeClr>
                </a:solidFill>
              </a:rPr>
              <a:t>Beven</a:t>
            </a:r>
            <a:r>
              <a:rPr lang="en-US" dirty="0">
                <a:solidFill>
                  <a:schemeClr val="bg1">
                    <a:lumMod val="50000"/>
                  </a:schemeClr>
                </a:solidFill>
              </a:rPr>
              <a:t>, 1979)</a:t>
            </a:r>
          </a:p>
          <a:p>
            <a:r>
              <a:rPr lang="en-US" dirty="0"/>
              <a:t>Drainage networks or </a:t>
            </a:r>
            <a:r>
              <a:rPr lang="en-US" b="1" dirty="0"/>
              <a:t>preferential flow paths </a:t>
            </a:r>
            <a:r>
              <a:rPr lang="en-US" dirty="0">
                <a:solidFill>
                  <a:schemeClr val="bg1">
                    <a:lumMod val="50000"/>
                  </a:schemeClr>
                </a:solidFill>
              </a:rPr>
              <a:t>(McDonnell, 2007; Spence, 2007)</a:t>
            </a:r>
          </a:p>
          <a:p>
            <a:r>
              <a:rPr lang="en-US" b="1" dirty="0"/>
              <a:t>Preferential infiltration</a:t>
            </a:r>
            <a:r>
              <a:rPr lang="en-US" dirty="0"/>
              <a:t> and recharge </a:t>
            </a:r>
            <a:r>
              <a:rPr lang="en-US" dirty="0">
                <a:solidFill>
                  <a:schemeClr val="bg1">
                    <a:lumMod val="50000"/>
                  </a:schemeClr>
                </a:solidFill>
              </a:rPr>
              <a:t>(</a:t>
            </a:r>
            <a:r>
              <a:rPr lang="en-US" dirty="0" err="1">
                <a:solidFill>
                  <a:schemeClr val="bg1">
                    <a:lumMod val="50000"/>
                  </a:schemeClr>
                </a:solidFill>
              </a:rPr>
              <a:t>Zehe</a:t>
            </a:r>
            <a:r>
              <a:rPr lang="en-US" dirty="0">
                <a:solidFill>
                  <a:schemeClr val="bg1">
                    <a:lumMod val="50000"/>
                  </a:schemeClr>
                </a:solidFill>
              </a:rPr>
              <a:t>, 2001)</a:t>
            </a:r>
          </a:p>
          <a:p>
            <a:r>
              <a:rPr lang="en-US" dirty="0"/>
              <a:t>Water </a:t>
            </a:r>
            <a:r>
              <a:rPr lang="en-US" b="1" dirty="0"/>
              <a:t>exchange processes</a:t>
            </a:r>
            <a:r>
              <a:rPr lang="en-US" dirty="0"/>
              <a:t> between the soil matrix and the macro-pores </a:t>
            </a:r>
            <a:r>
              <a:rPr lang="en-US" dirty="0">
                <a:solidFill>
                  <a:schemeClr val="bg1">
                    <a:lumMod val="50000"/>
                  </a:schemeClr>
                </a:solidFill>
              </a:rPr>
              <a:t>(</a:t>
            </a:r>
            <a:r>
              <a:rPr lang="en-US" dirty="0" err="1">
                <a:solidFill>
                  <a:schemeClr val="bg1">
                    <a:lumMod val="50000"/>
                  </a:schemeClr>
                </a:solidFill>
              </a:rPr>
              <a:t>Weiler</a:t>
            </a:r>
            <a:r>
              <a:rPr lang="en-US" dirty="0">
                <a:solidFill>
                  <a:schemeClr val="bg1">
                    <a:lumMod val="50000"/>
                  </a:schemeClr>
                </a:solidFill>
              </a:rPr>
              <a:t>, 2003)</a:t>
            </a:r>
          </a:p>
          <a:p>
            <a:r>
              <a:rPr lang="en-US" b="1" dirty="0"/>
              <a:t>Fill-and-spill</a:t>
            </a:r>
            <a:r>
              <a:rPr lang="en-US" dirty="0"/>
              <a:t> hypothesis: stream needs to satisfy soil moisture deficits along its flow path </a:t>
            </a:r>
            <a:r>
              <a:rPr lang="en-US" dirty="0">
                <a:solidFill>
                  <a:schemeClr val="bg1">
                    <a:lumMod val="50000"/>
                  </a:schemeClr>
                </a:solidFill>
              </a:rPr>
              <a:t>(Hewlett, 1961; McNamara, 2005)</a:t>
            </a:r>
          </a:p>
          <a:p>
            <a:r>
              <a:rPr lang="en-US" b="1" dirty="0"/>
              <a:t>Precipitation thresholds</a:t>
            </a:r>
            <a:r>
              <a:rPr lang="en-US" dirty="0"/>
              <a:t> to generate runoff </a:t>
            </a:r>
            <a:r>
              <a:rPr lang="en-US" dirty="0">
                <a:solidFill>
                  <a:schemeClr val="bg1">
                    <a:lumMod val="50000"/>
                  </a:schemeClr>
                </a:solidFill>
              </a:rPr>
              <a:t>(Tromp-van </a:t>
            </a:r>
            <a:r>
              <a:rPr lang="en-US" dirty="0" err="1">
                <a:solidFill>
                  <a:schemeClr val="bg1">
                    <a:lumMod val="50000"/>
                  </a:schemeClr>
                </a:solidFill>
              </a:rPr>
              <a:t>Meerveld</a:t>
            </a:r>
            <a:r>
              <a:rPr lang="en-US" dirty="0">
                <a:solidFill>
                  <a:schemeClr val="bg1">
                    <a:lumMod val="50000"/>
                  </a:schemeClr>
                </a:solidFill>
              </a:rPr>
              <a:t> &amp; McDonnell, 2006) </a:t>
            </a:r>
            <a:r>
              <a:rPr lang="en-US" dirty="0">
                <a:latin typeface="Times New Roman" panose="02020603050405020304" pitchFamily="18" charset="0"/>
                <a:cs typeface="Times New Roman" panose="02020603050405020304" pitchFamily="18" charset="0"/>
              </a:rPr>
              <a:t>→ </a:t>
            </a:r>
            <a:r>
              <a:rPr lang="en-US" dirty="0"/>
              <a:t>memory of connectivity in flow systems </a:t>
            </a:r>
            <a:r>
              <a:rPr lang="en-US" dirty="0">
                <a:solidFill>
                  <a:schemeClr val="bg1">
                    <a:lumMod val="50000"/>
                  </a:schemeClr>
                </a:solidFill>
              </a:rPr>
              <a:t>(Moore, 1997; Spence, 2007)</a:t>
            </a:r>
          </a:p>
          <a:p>
            <a:r>
              <a:rPr lang="en-US" b="1" dirty="0"/>
              <a:t>Accumulation-ablation</a:t>
            </a:r>
            <a:r>
              <a:rPr lang="en-US" dirty="0"/>
              <a:t> dynamics of snow </a:t>
            </a:r>
            <a:r>
              <a:rPr lang="en-US" dirty="0">
                <a:solidFill>
                  <a:schemeClr val="bg1">
                    <a:lumMod val="50000"/>
                  </a:schemeClr>
                </a:solidFill>
              </a:rPr>
              <a:t>(Pomeroy, 2003)</a:t>
            </a:r>
          </a:p>
          <a:p>
            <a:r>
              <a:rPr lang="en-US" b="1" dirty="0"/>
              <a:t>Water age</a:t>
            </a:r>
            <a:r>
              <a:rPr lang="en-US" dirty="0"/>
              <a:t>: tracer and transport studies </a:t>
            </a:r>
            <a:r>
              <a:rPr lang="en-US" dirty="0">
                <a:solidFill>
                  <a:schemeClr val="bg1">
                    <a:lumMod val="50000"/>
                  </a:schemeClr>
                </a:solidFill>
              </a:rPr>
              <a:t>(</a:t>
            </a:r>
            <a:r>
              <a:rPr lang="en-US" dirty="0" err="1">
                <a:solidFill>
                  <a:schemeClr val="bg1">
                    <a:lumMod val="50000"/>
                  </a:schemeClr>
                </a:solidFill>
              </a:rPr>
              <a:t>Beven</a:t>
            </a:r>
            <a:r>
              <a:rPr lang="en-US" dirty="0">
                <a:solidFill>
                  <a:schemeClr val="bg1">
                    <a:lumMod val="50000"/>
                  </a:schemeClr>
                </a:solidFill>
              </a:rPr>
              <a:t>, 1989; McDonnell, 2010)</a:t>
            </a:r>
          </a:p>
        </p:txBody>
      </p:sp>
    </p:spTree>
    <p:extLst>
      <p:ext uri="{BB962C8B-B14F-4D97-AF65-F5344CB8AC3E}">
        <p14:creationId xmlns:p14="http://schemas.microsoft.com/office/powerpoint/2010/main" val="3132717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 variables to consider from process-based studies</a:t>
            </a:r>
          </a:p>
        </p:txBody>
      </p:sp>
      <p:sp>
        <p:nvSpPr>
          <p:cNvPr id="3" name="Content Placeholder 2"/>
          <p:cNvSpPr>
            <a:spLocks noGrp="1"/>
          </p:cNvSpPr>
          <p:nvPr>
            <p:ph idx="1"/>
          </p:nvPr>
        </p:nvSpPr>
        <p:spPr/>
        <p:txBody>
          <a:bodyPr/>
          <a:lstStyle/>
          <a:p>
            <a:r>
              <a:rPr lang="en-US" dirty="0"/>
              <a:t>Precipitation volumes</a:t>
            </a:r>
          </a:p>
          <a:p>
            <a:r>
              <a:rPr lang="en-US" dirty="0"/>
              <a:t>Evaporation volumes </a:t>
            </a:r>
            <a:r>
              <a:rPr lang="en-US" dirty="0">
                <a:solidFill>
                  <a:schemeClr val="bg1">
                    <a:lumMod val="50000"/>
                  </a:schemeClr>
                </a:solidFill>
              </a:rPr>
              <a:t>(</a:t>
            </a:r>
            <a:r>
              <a:rPr lang="en-US" dirty="0" err="1">
                <a:solidFill>
                  <a:schemeClr val="bg1">
                    <a:lumMod val="50000"/>
                  </a:schemeClr>
                </a:solidFill>
              </a:rPr>
              <a:t>Hrachowitz</a:t>
            </a:r>
            <a:r>
              <a:rPr lang="en-US" dirty="0">
                <a:solidFill>
                  <a:schemeClr val="bg1">
                    <a:lumMod val="50000"/>
                  </a:schemeClr>
                </a:solidFill>
              </a:rPr>
              <a:t>, 2009) </a:t>
            </a:r>
            <a:r>
              <a:rPr lang="en-US" dirty="0">
                <a:latin typeface="Times New Roman" panose="02020603050405020304" pitchFamily="18" charset="0"/>
                <a:cs typeface="Times New Roman" panose="02020603050405020304" pitchFamily="18" charset="0"/>
              </a:rPr>
              <a:t>→ </a:t>
            </a:r>
            <a:r>
              <a:rPr lang="en-US" dirty="0"/>
              <a:t>estimates from simple temperature based methods will do </a:t>
            </a:r>
            <a:r>
              <a:rPr lang="en-US" dirty="0">
                <a:solidFill>
                  <a:schemeClr val="bg1">
                    <a:lumMod val="50000"/>
                  </a:schemeClr>
                </a:solidFill>
              </a:rPr>
              <a:t>(</a:t>
            </a:r>
            <a:r>
              <a:rPr lang="en-US" dirty="0" err="1">
                <a:solidFill>
                  <a:schemeClr val="bg1">
                    <a:lumMod val="50000"/>
                  </a:schemeClr>
                </a:solidFill>
              </a:rPr>
              <a:t>Oudin</a:t>
            </a:r>
            <a:r>
              <a:rPr lang="en-US" dirty="0">
                <a:solidFill>
                  <a:schemeClr val="bg1">
                    <a:lumMod val="50000"/>
                  </a:schemeClr>
                </a:solidFill>
              </a:rPr>
              <a:t>, 2005) </a:t>
            </a:r>
          </a:p>
          <a:p>
            <a:r>
              <a:rPr lang="en-US" dirty="0"/>
              <a:t>Antecedent wetness </a:t>
            </a:r>
            <a:r>
              <a:rPr lang="en-US" dirty="0">
                <a:solidFill>
                  <a:schemeClr val="bg1">
                    <a:lumMod val="50000"/>
                  </a:schemeClr>
                </a:solidFill>
              </a:rPr>
              <a:t>(</a:t>
            </a:r>
            <a:r>
              <a:rPr lang="en-US" dirty="0" err="1">
                <a:solidFill>
                  <a:schemeClr val="bg1">
                    <a:lumMod val="50000"/>
                  </a:schemeClr>
                </a:solidFill>
              </a:rPr>
              <a:t>Meyeles</a:t>
            </a:r>
            <a:r>
              <a:rPr lang="en-US" dirty="0">
                <a:solidFill>
                  <a:schemeClr val="bg1">
                    <a:lumMod val="50000"/>
                  </a:schemeClr>
                </a:solidFill>
              </a:rPr>
              <a:t>, 2003; McDonnell, 2010)</a:t>
            </a:r>
          </a:p>
          <a:p>
            <a:r>
              <a:rPr lang="en-US" dirty="0"/>
              <a:t>Precipitation intensity </a:t>
            </a:r>
            <a:r>
              <a:rPr lang="en-US" dirty="0">
                <a:solidFill>
                  <a:schemeClr val="bg1">
                    <a:lumMod val="50000"/>
                  </a:schemeClr>
                </a:solidFill>
              </a:rPr>
              <a:t>(Blume, 2007; </a:t>
            </a:r>
            <a:r>
              <a:rPr lang="en-US" dirty="0" err="1">
                <a:solidFill>
                  <a:schemeClr val="bg1">
                    <a:lumMod val="50000"/>
                  </a:schemeClr>
                </a:solidFill>
              </a:rPr>
              <a:t>Harchowitz</a:t>
            </a:r>
            <a:r>
              <a:rPr lang="en-US" dirty="0">
                <a:solidFill>
                  <a:schemeClr val="bg1">
                    <a:lumMod val="50000"/>
                  </a:schemeClr>
                </a:solidFill>
              </a:rPr>
              <a:t>, 2011)</a:t>
            </a:r>
          </a:p>
          <a:p>
            <a:r>
              <a:rPr lang="en-US" dirty="0"/>
              <a:t>Stream network connectivity </a:t>
            </a:r>
            <a:r>
              <a:rPr lang="en-US" dirty="0">
                <a:solidFill>
                  <a:schemeClr val="bg1">
                    <a:lumMod val="50000"/>
                  </a:schemeClr>
                </a:solidFill>
              </a:rPr>
              <a:t>(</a:t>
            </a:r>
            <a:r>
              <a:rPr lang="en-US" dirty="0" err="1">
                <a:solidFill>
                  <a:schemeClr val="bg1">
                    <a:lumMod val="50000"/>
                  </a:schemeClr>
                </a:solidFill>
              </a:rPr>
              <a:t>Jencso</a:t>
            </a:r>
            <a:r>
              <a:rPr lang="en-US" dirty="0">
                <a:solidFill>
                  <a:schemeClr val="bg1">
                    <a:lumMod val="50000"/>
                  </a:schemeClr>
                </a:solidFill>
              </a:rPr>
              <a:t>, 2009)</a:t>
            </a:r>
          </a:p>
          <a:p>
            <a:r>
              <a:rPr lang="en-US" dirty="0"/>
              <a:t>Storm and inter-storm duration </a:t>
            </a:r>
            <a:r>
              <a:rPr lang="en-US" dirty="0">
                <a:solidFill>
                  <a:schemeClr val="bg1">
                    <a:lumMod val="50000"/>
                  </a:schemeClr>
                </a:solidFill>
              </a:rPr>
              <a:t>(</a:t>
            </a:r>
            <a:r>
              <a:rPr lang="en-US" dirty="0" err="1">
                <a:solidFill>
                  <a:schemeClr val="bg1">
                    <a:lumMod val="50000"/>
                  </a:schemeClr>
                </a:solidFill>
              </a:rPr>
              <a:t>Carillo</a:t>
            </a:r>
            <a:r>
              <a:rPr lang="en-US" dirty="0">
                <a:solidFill>
                  <a:schemeClr val="bg1">
                    <a:lumMod val="50000"/>
                  </a:schemeClr>
                </a:solidFill>
              </a:rPr>
              <a:t>, 2011)</a:t>
            </a:r>
          </a:p>
          <a:p>
            <a:r>
              <a:rPr lang="en-US" dirty="0"/>
              <a:t>Spatial distribution on headwater storage </a:t>
            </a:r>
            <a:r>
              <a:rPr lang="en-US" dirty="0">
                <a:solidFill>
                  <a:schemeClr val="bg1">
                    <a:lumMod val="50000"/>
                  </a:schemeClr>
                </a:solidFill>
              </a:rPr>
              <a:t>(Spence, 2007)</a:t>
            </a:r>
            <a:r>
              <a:rPr lang="en-US" dirty="0"/>
              <a:t> </a:t>
            </a:r>
            <a:r>
              <a:rPr lang="en-US" dirty="0">
                <a:latin typeface="Times New Roman" panose="02020603050405020304" pitchFamily="18" charset="0"/>
                <a:cs typeface="Times New Roman" panose="02020603050405020304" pitchFamily="18" charset="0"/>
              </a:rPr>
              <a:t>→ </a:t>
            </a:r>
            <a:r>
              <a:rPr lang="en-US" dirty="0"/>
              <a:t>where water is stored and how accessible the storage is to the outlet</a:t>
            </a:r>
          </a:p>
          <a:p>
            <a:r>
              <a:rPr lang="en-US" dirty="0"/>
              <a:t>Drainage density</a:t>
            </a:r>
          </a:p>
          <a:p>
            <a:r>
              <a:rPr lang="en-US" dirty="0"/>
              <a:t>Permeability and storage capacity of soil and bedrock</a:t>
            </a:r>
          </a:p>
          <a:p>
            <a:r>
              <a:rPr lang="en-US" dirty="0"/>
              <a:t>Height above nearest drainage </a:t>
            </a:r>
            <a:r>
              <a:rPr lang="en-US" dirty="0">
                <a:solidFill>
                  <a:schemeClr val="bg1">
                    <a:lumMod val="50000"/>
                  </a:schemeClr>
                </a:solidFill>
              </a:rPr>
              <a:t>(</a:t>
            </a:r>
            <a:r>
              <a:rPr lang="en-US" dirty="0" err="1">
                <a:solidFill>
                  <a:schemeClr val="bg1">
                    <a:lumMod val="50000"/>
                  </a:schemeClr>
                </a:solidFill>
              </a:rPr>
              <a:t>Renno</a:t>
            </a:r>
            <a:r>
              <a:rPr lang="en-US" dirty="0">
                <a:solidFill>
                  <a:schemeClr val="bg1">
                    <a:lumMod val="50000"/>
                  </a:schemeClr>
                </a:solidFill>
              </a:rPr>
              <a:t>, 2008)</a:t>
            </a:r>
          </a:p>
        </p:txBody>
      </p:sp>
    </p:spTree>
    <p:extLst>
      <p:ext uri="{BB962C8B-B14F-4D97-AF65-F5344CB8AC3E}">
        <p14:creationId xmlns:p14="http://schemas.microsoft.com/office/powerpoint/2010/main" val="2239483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br>
              <a:rPr lang="en-US" sz="4000" b="1" dirty="0">
                <a:latin typeface="Century Gothic" panose="020B0502020202020204" pitchFamily="34" charset="0"/>
                <a:ea typeface="Verdana" panose="020B0604030504040204" pitchFamily="34" charset="0"/>
                <a:cs typeface="Arial" panose="020B0604020202020204" pitchFamily="34" charset="0"/>
              </a:rPr>
            </a:br>
            <a:r>
              <a:rPr lang="en-US" sz="4000" b="1" dirty="0">
                <a:latin typeface="Century Gothic" panose="020B0502020202020204" pitchFamily="34" charset="0"/>
                <a:ea typeface="Verdana" panose="020B0604030504040204" pitchFamily="34" charset="0"/>
                <a:cs typeface="Arial" panose="020B0604020202020204" pitchFamily="34" charset="0"/>
              </a:rPr>
              <a:t>Statistical Learning in Hydrology</a:t>
            </a:r>
          </a:p>
        </p:txBody>
      </p:sp>
      <p:sp>
        <p:nvSpPr>
          <p:cNvPr id="6" name="Rectangle 5"/>
          <p:cNvSpPr/>
          <p:nvPr/>
        </p:nvSpPr>
        <p:spPr>
          <a:xfrm>
            <a:off x="1056289" y="5171118"/>
            <a:ext cx="10594428" cy="707886"/>
          </a:xfrm>
          <a:prstGeom prst="rect">
            <a:avLst/>
          </a:prstGeom>
        </p:spPr>
        <p:txBody>
          <a:bodyPr wrap="square">
            <a:spAutoFit/>
          </a:bodyPr>
          <a:lstStyle/>
          <a:p>
            <a:r>
              <a:rPr lang="en-US" sz="2000" i="1" dirty="0">
                <a:latin typeface="Century Gothic" panose="020B0502020202020204" pitchFamily="34" charset="0"/>
                <a:cs typeface="Arial" panose="020B0604020202020204" pitchFamily="34" charset="0"/>
              </a:rPr>
              <a:t>“Our responsibility is to do what we can, learn what we can, improve the solutions, and pass them on.” ―</a:t>
            </a:r>
            <a:r>
              <a:rPr lang="en-US" sz="2000" dirty="0">
                <a:latin typeface="Century Gothic" panose="020B0502020202020204" pitchFamily="34" charset="0"/>
                <a:cs typeface="Arial" panose="020B0604020202020204" pitchFamily="34" charset="0"/>
              </a:rPr>
              <a:t> Richard P. Feynman</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14426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grpSp>
        <p:nvGrpSpPr>
          <p:cNvPr id="4" name="Group 3"/>
          <p:cNvGrpSpPr/>
          <p:nvPr/>
        </p:nvGrpSpPr>
        <p:grpSpPr>
          <a:xfrm>
            <a:off x="7450139" y="3350200"/>
            <a:ext cx="4488021" cy="3327917"/>
            <a:chOff x="7292500" y="3359888"/>
            <a:chExt cx="4488021" cy="3327917"/>
          </a:xfrm>
        </p:grpSpPr>
        <p:pic>
          <p:nvPicPr>
            <p:cNvPr id="9" name="Picture 8"/>
            <p:cNvPicPr>
              <a:picLocks noChangeAspect="1"/>
            </p:cNvPicPr>
            <p:nvPr/>
          </p:nvPicPr>
          <p:blipFill rotWithShape="1">
            <a:blip r:embed="rId3"/>
            <a:srcRect l="21676" t="53346" r="4188" b="2283"/>
            <a:stretch/>
          </p:blipFill>
          <p:spPr>
            <a:xfrm>
              <a:off x="7292500" y="3359888"/>
              <a:ext cx="4488021" cy="3178403"/>
            </a:xfrm>
            <a:prstGeom prst="rect">
              <a:avLst/>
            </a:prstGeom>
          </p:spPr>
        </p:pic>
        <p:sp>
          <p:nvSpPr>
            <p:cNvPr id="8" name="Rectangle 7"/>
            <p:cNvSpPr/>
            <p:nvPr/>
          </p:nvSpPr>
          <p:spPr>
            <a:xfrm>
              <a:off x="9478537" y="6349251"/>
              <a:ext cx="2301984" cy="338554"/>
            </a:xfrm>
            <a:prstGeom prst="rect">
              <a:avLst/>
            </a:prstGeom>
          </p:spPr>
          <p:txBody>
            <a:bodyPr wrap="square">
              <a:spAutoFit/>
            </a:bodyPr>
            <a:lstStyle/>
            <a:p>
              <a:pPr algn="r"/>
              <a:r>
                <a:rPr lang="en-US" sz="1600" dirty="0">
                  <a:latin typeface="Montserrat" panose="00000500000000000000" pitchFamily="2" charset="0"/>
                </a:rPr>
                <a:t>XKCD. (</a:t>
              </a:r>
              <a:r>
                <a:rPr lang="en-US" sz="1600" dirty="0" err="1">
                  <a:latin typeface="Montserrat" panose="00000500000000000000" pitchFamily="2" charset="0"/>
                </a:rPr>
                <a:t>n.d.</a:t>
              </a:r>
              <a:r>
                <a:rPr lang="en-US" sz="1600" dirty="0">
                  <a:latin typeface="Montserrat" panose="00000500000000000000" pitchFamily="2" charset="0"/>
                </a:rPr>
                <a:t>)</a:t>
              </a:r>
            </a:p>
          </p:txBody>
        </p:sp>
      </p:grpSp>
      <p:sp>
        <p:nvSpPr>
          <p:cNvPr id="3" name="Content Placeholder 2"/>
          <p:cNvSpPr>
            <a:spLocks noGrp="1"/>
          </p:cNvSpPr>
          <p:nvPr>
            <p:ph idx="1"/>
          </p:nvPr>
        </p:nvSpPr>
        <p:spPr>
          <a:xfrm>
            <a:off x="2554664" y="1825625"/>
            <a:ext cx="9234863" cy="4712666"/>
          </a:xfrm>
        </p:spPr>
        <p:txBody>
          <a:bodyPr/>
          <a:lstStyle/>
          <a:p>
            <a:r>
              <a:rPr lang="en-US" dirty="0"/>
              <a:t>Artificial intelligence has gone through the ages of:</a:t>
            </a:r>
          </a:p>
          <a:p>
            <a:pPr lvl="1"/>
            <a:r>
              <a:rPr lang="en-US" dirty="0"/>
              <a:t>Speculation (1940s)</a:t>
            </a:r>
          </a:p>
          <a:p>
            <a:pPr lvl="1"/>
            <a:r>
              <a:rPr lang="en-US" dirty="0"/>
              <a:t>Dawn age</a:t>
            </a:r>
          </a:p>
          <a:p>
            <a:pPr lvl="1"/>
            <a:r>
              <a:rPr lang="en-US" dirty="0"/>
              <a:t>Business age</a:t>
            </a:r>
          </a:p>
          <a:p>
            <a:pPr lvl="1"/>
            <a:r>
              <a:rPr lang="en-US" b="1" dirty="0"/>
              <a:t>Bulldozer age </a:t>
            </a:r>
            <a:r>
              <a:rPr lang="en-US" dirty="0">
                <a:latin typeface="Times New Roman" panose="02020603050405020304" pitchFamily="18" charset="0"/>
                <a:cs typeface="Times New Roman" panose="02020603050405020304" pitchFamily="18" charset="0"/>
              </a:rPr>
              <a:t>←</a:t>
            </a:r>
            <a:r>
              <a:rPr lang="en-US" b="1" dirty="0"/>
              <a:t> </a:t>
            </a:r>
            <a:r>
              <a:rPr lang="en-US" dirty="0"/>
              <a:t>Hydrology is here</a:t>
            </a:r>
          </a:p>
          <a:p>
            <a:pPr lvl="1"/>
            <a:r>
              <a:rPr lang="en-US" dirty="0"/>
              <a:t>New age </a:t>
            </a:r>
            <a:r>
              <a:rPr lang="en-US" dirty="0">
                <a:latin typeface="Times New Roman" panose="02020603050405020304" pitchFamily="18" charset="0"/>
                <a:cs typeface="Times New Roman" panose="02020603050405020304" pitchFamily="18" charset="0"/>
              </a:rPr>
              <a:t>←</a:t>
            </a:r>
            <a:r>
              <a:rPr lang="en-US" dirty="0"/>
              <a:t> AI is here</a:t>
            </a:r>
          </a:p>
        </p:txBody>
      </p:sp>
      <p:sp>
        <p:nvSpPr>
          <p:cNvPr id="12" name="TextBox 11"/>
          <p:cNvSpPr txBox="1"/>
          <p:nvPr/>
        </p:nvSpPr>
        <p:spPr>
          <a:xfrm>
            <a:off x="-2" y="363915"/>
            <a:ext cx="2165133" cy="6186309"/>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Introduction &amp; Motivation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Statistical Learning in Hydrology</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Heuristic Guide for Model Selection</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New Loss Functions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Rethinking Resampling Methods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Effects on Society &amp; Economy</a:t>
            </a:r>
          </a:p>
        </p:txBody>
      </p:sp>
    </p:spTree>
    <p:extLst>
      <p:ext uri="{BB962C8B-B14F-4D97-AF65-F5344CB8AC3E}">
        <p14:creationId xmlns:p14="http://schemas.microsoft.com/office/powerpoint/2010/main" val="190002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8136-E821-4673-A580-FEBE6CE2B42D}"/>
              </a:ext>
            </a:extLst>
          </p:cNvPr>
          <p:cNvSpPr>
            <a:spLocks noGrp="1"/>
          </p:cNvSpPr>
          <p:nvPr>
            <p:ph type="title"/>
          </p:nvPr>
        </p:nvSpPr>
        <p:spPr/>
        <p:txBody>
          <a:bodyPr/>
          <a:lstStyle/>
          <a:p>
            <a:r>
              <a:rPr lang="en-US" dirty="0"/>
              <a:t>Data</a:t>
            </a:r>
          </a:p>
        </p:txBody>
      </p:sp>
      <p:pic>
        <p:nvPicPr>
          <p:cNvPr id="4" name="Picture 3">
            <a:extLst>
              <a:ext uri="{FF2B5EF4-FFF2-40B4-BE49-F238E27FC236}">
                <a16:creationId xmlns:a16="http://schemas.microsoft.com/office/drawing/2014/main" id="{F1237EC2-D451-45BF-827A-2896805D8A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297" y="1495990"/>
            <a:ext cx="5474713" cy="4800902"/>
          </a:xfrm>
          <a:prstGeom prst="rect">
            <a:avLst/>
          </a:prstGeom>
        </p:spPr>
      </p:pic>
      <p:pic>
        <p:nvPicPr>
          <p:cNvPr id="5" name="Content Placeholder 3">
            <a:extLst>
              <a:ext uri="{FF2B5EF4-FFF2-40B4-BE49-F238E27FC236}">
                <a16:creationId xmlns:a16="http://schemas.microsoft.com/office/drawing/2014/main" id="{36C1A937-F667-4EC5-9849-29D2A7B5D2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6314814" y="1495991"/>
            <a:ext cx="5474712" cy="48009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29012480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Possible?</a:t>
            </a:r>
          </a:p>
        </p:txBody>
      </p:sp>
      <p:sp>
        <p:nvSpPr>
          <p:cNvPr id="3" name="Content Placeholder 2"/>
          <p:cNvSpPr>
            <a:spLocks noGrp="1"/>
          </p:cNvSpPr>
          <p:nvPr>
            <p:ph idx="1"/>
          </p:nvPr>
        </p:nvSpPr>
        <p:spPr/>
        <p:txBody>
          <a:bodyPr/>
          <a:lstStyle/>
          <a:p>
            <a:r>
              <a:rPr lang="en-US" dirty="0"/>
              <a:t>Most machine learning techniques that are applied to the </a:t>
            </a:r>
            <a:r>
              <a:rPr lang="en-US" b="1" dirty="0"/>
              <a:t>rainfall-runoff problem</a:t>
            </a:r>
            <a:r>
              <a:rPr lang="en-US" dirty="0"/>
              <a:t> use neural networks </a:t>
            </a:r>
            <a:r>
              <a:rPr lang="en-US" dirty="0">
                <a:solidFill>
                  <a:schemeClr val="bg1">
                    <a:lumMod val="65000"/>
                  </a:schemeClr>
                </a:solidFill>
              </a:rPr>
              <a:t>(Minns &amp; Hall, 1996; Dawson &amp; Wilby, 1998; Tokar &amp; Johnson, 1999; Hsu et al., 2002; Hu et al., 2007; Abrahart et al., 2007; Govindaraju &amp; Rao, 2013)</a:t>
            </a:r>
          </a:p>
          <a:p>
            <a:r>
              <a:rPr lang="en-US" dirty="0"/>
              <a:t>UNcertainty Estimation based on Local Errors and Clustering (UNEEC) method for assessing total </a:t>
            </a:r>
            <a:r>
              <a:rPr lang="en-US" b="1" dirty="0"/>
              <a:t>model uncertainty</a:t>
            </a:r>
            <a:r>
              <a:rPr lang="en-US" dirty="0"/>
              <a:t> </a:t>
            </a:r>
            <a:r>
              <a:rPr lang="en-US" dirty="0">
                <a:solidFill>
                  <a:schemeClr val="bg1">
                    <a:lumMod val="65000"/>
                  </a:schemeClr>
                </a:solidFill>
              </a:rPr>
              <a:t>(Shrestha &amp; Solomatine, 2009)</a:t>
            </a:r>
          </a:p>
          <a:p>
            <a:r>
              <a:rPr lang="it-IT" dirty="0"/>
              <a:t>Auto-regressive moving average (ARMA) model </a:t>
            </a:r>
            <a:r>
              <a:rPr lang="en-US" b="1" dirty="0"/>
              <a:t>to forecast water demand</a:t>
            </a:r>
            <a:r>
              <a:rPr lang="en-US" dirty="0"/>
              <a:t> </a:t>
            </a:r>
            <a:r>
              <a:rPr lang="en-US" dirty="0">
                <a:solidFill>
                  <a:schemeClr val="bg1">
                    <a:lumMod val="65000"/>
                  </a:schemeClr>
                </a:solidFill>
              </a:rPr>
              <a:t>(</a:t>
            </a:r>
            <a:r>
              <a:rPr lang="it-IT" dirty="0">
                <a:solidFill>
                  <a:schemeClr val="bg1">
                    <a:lumMod val="65000"/>
                  </a:schemeClr>
                </a:solidFill>
              </a:rPr>
              <a:t>Alvisi, Franchini, &amp; Marinelli, 2007)</a:t>
            </a:r>
          </a:p>
          <a:p>
            <a:r>
              <a:rPr lang="en-US" dirty="0"/>
              <a:t>Bayesian networks to model </a:t>
            </a:r>
            <a:r>
              <a:rPr lang="en-US" b="1" dirty="0"/>
              <a:t>water management decisions</a:t>
            </a:r>
            <a:r>
              <a:rPr lang="en-US" dirty="0"/>
              <a:t> in complying with phosphorous loadings in a river </a:t>
            </a:r>
            <a:r>
              <a:rPr lang="en-US" dirty="0">
                <a:solidFill>
                  <a:schemeClr val="bg1">
                    <a:lumMod val="65000"/>
                  </a:schemeClr>
                </a:solidFill>
              </a:rPr>
              <a:t>(Ames, Neilson, Stevens, &amp; Lall, 2005)</a:t>
            </a:r>
          </a:p>
          <a:p>
            <a:endParaRPr lang="en-US" dirty="0"/>
          </a:p>
        </p:txBody>
      </p:sp>
      <p:sp>
        <p:nvSpPr>
          <p:cNvPr id="8" name="TextBox 7"/>
          <p:cNvSpPr txBox="1"/>
          <p:nvPr/>
        </p:nvSpPr>
        <p:spPr>
          <a:xfrm>
            <a:off x="-2" y="363915"/>
            <a:ext cx="2165133" cy="6186309"/>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Introduction &amp; Motivation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Statistical Learning in Hydrology</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Heuristic Guide for Model Selection</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New Loss Functions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Rethinking Resampling Methods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Effects on Society &amp; Economy</a:t>
            </a:r>
          </a:p>
        </p:txBody>
      </p:sp>
    </p:spTree>
    <p:extLst>
      <p:ext uri="{BB962C8B-B14F-4D97-AF65-F5344CB8AC3E}">
        <p14:creationId xmlns:p14="http://schemas.microsoft.com/office/powerpoint/2010/main" val="303336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Possible?</a:t>
            </a:r>
          </a:p>
        </p:txBody>
      </p:sp>
      <p:sp>
        <p:nvSpPr>
          <p:cNvPr id="3" name="Content Placeholder 2"/>
          <p:cNvSpPr>
            <a:spLocks noGrp="1"/>
          </p:cNvSpPr>
          <p:nvPr>
            <p:ph idx="1"/>
          </p:nvPr>
        </p:nvSpPr>
        <p:spPr/>
        <p:txBody>
          <a:bodyPr/>
          <a:lstStyle/>
          <a:p>
            <a:r>
              <a:rPr lang="en-US" dirty="0"/>
              <a:t>Support vector machines (SVMs) for </a:t>
            </a:r>
            <a:r>
              <a:rPr lang="en-US" b="1" dirty="0"/>
              <a:t>flood forecasting </a:t>
            </a:r>
            <a:r>
              <a:rPr lang="en-US" dirty="0">
                <a:solidFill>
                  <a:schemeClr val="bg1">
                    <a:lumMod val="65000"/>
                  </a:schemeClr>
                </a:solidFill>
              </a:rPr>
              <a:t>(Han, Chan, &amp; Zhu, 2007; Yu, Liong, &amp; Babovic, 2004; and Bray &amp; Han, 2004)</a:t>
            </a:r>
          </a:p>
          <a:p>
            <a:r>
              <a:rPr lang="en-US" dirty="0"/>
              <a:t>A peculiar behavior of the SVM where lighter rainfall would generate unrealistic hydrographs </a:t>
            </a:r>
            <a:r>
              <a:rPr lang="en-US" dirty="0">
                <a:solidFill>
                  <a:schemeClr val="bg1">
                    <a:lumMod val="65000"/>
                  </a:schemeClr>
                </a:solidFill>
              </a:rPr>
              <a:t>(Han et al., 2007)</a:t>
            </a:r>
          </a:p>
          <a:p>
            <a:r>
              <a:rPr lang="en-US" dirty="0"/>
              <a:t>SVM for </a:t>
            </a:r>
            <a:r>
              <a:rPr lang="en-US" b="1" dirty="0"/>
              <a:t>real-time hydrologic forecasting </a:t>
            </a:r>
            <a:r>
              <a:rPr lang="en-US" dirty="0"/>
              <a:t>with a decomposition method </a:t>
            </a:r>
            <a:r>
              <a:rPr lang="en-US" dirty="0">
                <a:solidFill>
                  <a:schemeClr val="bg1">
                    <a:lumMod val="65000"/>
                  </a:schemeClr>
                </a:solidFill>
              </a:rPr>
              <a:t>(Yu et al., 2004)</a:t>
            </a:r>
          </a:p>
          <a:p>
            <a:r>
              <a:rPr lang="en-US" dirty="0"/>
              <a:t>Adaptive neuro-fuzzy system with autoregressive exogenous input (ARX) structure for </a:t>
            </a:r>
            <a:r>
              <a:rPr lang="en-US" b="1" dirty="0"/>
              <a:t>one-step ahead forecasting </a:t>
            </a:r>
            <a:r>
              <a:rPr lang="en-US" dirty="0">
                <a:solidFill>
                  <a:schemeClr val="bg1">
                    <a:lumMod val="65000"/>
                  </a:schemeClr>
                </a:solidFill>
              </a:rPr>
              <a:t>(Gautam and Holz, 2001)</a:t>
            </a:r>
          </a:p>
        </p:txBody>
      </p:sp>
      <p:sp>
        <p:nvSpPr>
          <p:cNvPr id="7" name="TextBox 6"/>
          <p:cNvSpPr txBox="1"/>
          <p:nvPr/>
        </p:nvSpPr>
        <p:spPr>
          <a:xfrm>
            <a:off x="-2" y="363915"/>
            <a:ext cx="2165133" cy="6186309"/>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Introduction &amp; Motivation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Statistical Learning in Hydrology</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Heuristic Guide for Model Selection</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New Loss Functions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Rethinking Resampling Methods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Effects on Society &amp; Economy</a:t>
            </a:r>
          </a:p>
        </p:txBody>
      </p:sp>
    </p:spTree>
    <p:extLst>
      <p:ext uri="{BB962C8B-B14F-4D97-AF65-F5344CB8AC3E}">
        <p14:creationId xmlns:p14="http://schemas.microsoft.com/office/powerpoint/2010/main" val="39755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Possible? </a:t>
            </a:r>
          </a:p>
        </p:txBody>
      </p:sp>
      <p:sp>
        <p:nvSpPr>
          <p:cNvPr id="3" name="Content Placeholder 2"/>
          <p:cNvSpPr>
            <a:spLocks noGrp="1"/>
          </p:cNvSpPr>
          <p:nvPr>
            <p:ph idx="1"/>
          </p:nvPr>
        </p:nvSpPr>
        <p:spPr/>
        <p:txBody>
          <a:bodyPr/>
          <a:lstStyle/>
          <a:p>
            <a:r>
              <a:rPr lang="en-US" dirty="0"/>
              <a:t>river basin management modelling</a:t>
            </a:r>
          </a:p>
          <a:p>
            <a:r>
              <a:rPr lang="en-US" dirty="0"/>
              <a:t>short-term forecasting</a:t>
            </a:r>
          </a:p>
          <a:p>
            <a:r>
              <a:rPr lang="en-US" dirty="0"/>
              <a:t>classification of hydrology-related data (</a:t>
            </a:r>
            <a:r>
              <a:rPr lang="en-US" dirty="0" err="1"/>
              <a:t>Solomatine</a:t>
            </a:r>
            <a:r>
              <a:rPr lang="en-US" dirty="0"/>
              <a:t>, 2008)</a:t>
            </a:r>
          </a:p>
          <a:p>
            <a:r>
              <a:rPr lang="en-US" dirty="0"/>
              <a:t>automated generation of flood inundation maps based on aerial photos (</a:t>
            </a:r>
            <a:r>
              <a:rPr lang="en-US" dirty="0" err="1"/>
              <a:t>Velickov</a:t>
            </a:r>
            <a:r>
              <a:rPr lang="en-US" dirty="0"/>
              <a:t>, 2000)</a:t>
            </a:r>
            <a:endParaRPr lang="en-US" b="1" dirty="0"/>
          </a:p>
          <a:p>
            <a:r>
              <a:rPr lang="en-US" b="1" dirty="0"/>
              <a:t>.</a:t>
            </a:r>
          </a:p>
          <a:p>
            <a:r>
              <a:rPr lang="en-US" b="1" dirty="0"/>
              <a:t>.</a:t>
            </a:r>
          </a:p>
          <a:p>
            <a:r>
              <a:rPr lang="en-US" dirty="0"/>
              <a:t>More to come!</a:t>
            </a:r>
          </a:p>
        </p:txBody>
      </p:sp>
      <p:sp>
        <p:nvSpPr>
          <p:cNvPr id="7" name="TextBox 6"/>
          <p:cNvSpPr txBox="1"/>
          <p:nvPr/>
        </p:nvSpPr>
        <p:spPr>
          <a:xfrm>
            <a:off x="-2" y="363915"/>
            <a:ext cx="2165133" cy="6186309"/>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Introduction &amp; Motivation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Statistical Learning in Hydrology</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Heuristic Guide for Model Selection</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New Loss Functions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Rethinking Resampling Methods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Effects on Society &amp; Economy</a:t>
            </a:r>
          </a:p>
        </p:txBody>
      </p:sp>
    </p:spTree>
    <p:extLst>
      <p:ext uri="{BB962C8B-B14F-4D97-AF65-F5344CB8AC3E}">
        <p14:creationId xmlns:p14="http://schemas.microsoft.com/office/powerpoint/2010/main" val="313550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Weaknesses of Empirical Models</a:t>
            </a:r>
          </a:p>
        </p:txBody>
      </p:sp>
      <p:sp>
        <p:nvSpPr>
          <p:cNvPr id="3" name="Content Placeholder 2"/>
          <p:cNvSpPr>
            <a:spLocks noGrp="1"/>
          </p:cNvSpPr>
          <p:nvPr>
            <p:ph idx="1"/>
          </p:nvPr>
        </p:nvSpPr>
        <p:spPr/>
        <p:txBody>
          <a:bodyPr/>
          <a:lstStyle/>
          <a:p>
            <a:r>
              <a:rPr lang="en-US" dirty="0"/>
              <a:t>Overfitting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 </a:t>
            </a:r>
            <a:r>
              <a:rPr lang="en-US" dirty="0"/>
              <a:t>training and testing set</a:t>
            </a:r>
          </a:p>
          <a:p>
            <a:r>
              <a:rPr lang="en-US" dirty="0"/>
              <a:t>Interpolation formulas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 </a:t>
            </a:r>
            <a:r>
              <a:rPr lang="en-US" dirty="0" err="1"/>
              <a:t>Dettinger</a:t>
            </a:r>
            <a:r>
              <a:rPr lang="en-US" dirty="0"/>
              <a:t> et al. (2011)</a:t>
            </a:r>
          </a:p>
          <a:p>
            <a:endParaRPr lang="en-US" dirty="0"/>
          </a:p>
        </p:txBody>
      </p:sp>
      <p:sp>
        <p:nvSpPr>
          <p:cNvPr id="7" name="TextBox 6"/>
          <p:cNvSpPr txBox="1"/>
          <p:nvPr/>
        </p:nvSpPr>
        <p:spPr>
          <a:xfrm>
            <a:off x="-2" y="363915"/>
            <a:ext cx="2165133" cy="6186309"/>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Introduction &amp; Motivation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Statistical Learning in Hydrology</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Heuristic Guide for Model Selection</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New Loss Functions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Rethinking Resampling Methods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Effects on Society &amp; Economy</a:t>
            </a:r>
          </a:p>
        </p:txBody>
      </p:sp>
    </p:spTree>
    <p:extLst>
      <p:ext uri="{BB962C8B-B14F-4D97-AF65-F5344CB8AC3E}">
        <p14:creationId xmlns:p14="http://schemas.microsoft.com/office/powerpoint/2010/main" val="383352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Overfitting </a:t>
            </a:r>
            <a:r>
              <a:rPr lang="en-US" dirty="0">
                <a:latin typeface="Times New Roman" panose="02020603050405020304" pitchFamily="18" charset="0"/>
                <a:cs typeface="Times New Roman" panose="02020603050405020304" pitchFamily="18" charset="0"/>
              </a:rPr>
              <a:t>↔ </a:t>
            </a:r>
            <a:r>
              <a:rPr lang="en-US" dirty="0"/>
              <a:t>training and testing set</a:t>
            </a:r>
          </a:p>
          <a:p>
            <a:r>
              <a:rPr lang="en-US" dirty="0"/>
              <a:t>Interpolation formulas </a:t>
            </a:r>
          </a:p>
        </p:txBody>
      </p:sp>
      <p:grpSp>
        <p:nvGrpSpPr>
          <p:cNvPr id="13" name="Group 12"/>
          <p:cNvGrpSpPr/>
          <p:nvPr/>
        </p:nvGrpSpPr>
        <p:grpSpPr>
          <a:xfrm>
            <a:off x="2617532" y="360236"/>
            <a:ext cx="8407566" cy="6096052"/>
            <a:chOff x="3018972" y="717152"/>
            <a:chExt cx="7982168" cy="578761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717152"/>
              <a:ext cx="7982168" cy="5787610"/>
            </a:xfrm>
            <a:prstGeom prst="rect">
              <a:avLst/>
            </a:prstGeom>
          </p:spPr>
        </p:pic>
        <p:sp>
          <p:nvSpPr>
            <p:cNvPr id="11" name="Rectangle 10"/>
            <p:cNvSpPr/>
            <p:nvPr/>
          </p:nvSpPr>
          <p:spPr>
            <a:xfrm>
              <a:off x="8918788" y="4772176"/>
              <a:ext cx="1649688" cy="555187"/>
            </a:xfrm>
            <a:prstGeom prst="rect">
              <a:avLst/>
            </a:prstGeom>
          </p:spPr>
          <p:txBody>
            <a:bodyPr wrap="square">
              <a:spAutoFit/>
            </a:bodyPr>
            <a:lstStyle/>
            <a:p>
              <a:pPr algn="r"/>
              <a:r>
                <a:rPr lang="en-US" sz="1600" dirty="0">
                  <a:solidFill>
                    <a:schemeClr val="bg1"/>
                  </a:solidFill>
                  <a:latin typeface="Century Gothic" panose="020B0502020202020204" pitchFamily="34" charset="0"/>
                </a:rPr>
                <a:t>Dettinger et al. (2011)</a:t>
              </a:r>
            </a:p>
          </p:txBody>
        </p:sp>
      </p:grpSp>
      <p:sp>
        <p:nvSpPr>
          <p:cNvPr id="4" name="Title 3"/>
          <p:cNvSpPr>
            <a:spLocks noGrp="1"/>
          </p:cNvSpPr>
          <p:nvPr>
            <p:ph type="title"/>
          </p:nvPr>
        </p:nvSpPr>
        <p:spPr>
          <a:xfrm>
            <a:off x="3621143" y="360236"/>
            <a:ext cx="6370355" cy="844095"/>
          </a:xfrm>
          <a:solidFill>
            <a:schemeClr val="bg1"/>
          </a:solidFill>
        </p:spPr>
        <p:txBody>
          <a:bodyPr/>
          <a:lstStyle/>
          <a:p>
            <a:pPr algn="ctr"/>
            <a:r>
              <a:rPr lang="en-US" sz="2000" b="0" dirty="0"/>
              <a:t>Coefficients of Variation of Total Precipitation, WY 1951-2008</a:t>
            </a:r>
          </a:p>
        </p:txBody>
      </p:sp>
      <p:sp>
        <p:nvSpPr>
          <p:cNvPr id="14" name="TextBox 13"/>
          <p:cNvSpPr txBox="1"/>
          <p:nvPr/>
        </p:nvSpPr>
        <p:spPr>
          <a:xfrm>
            <a:off x="-2" y="363915"/>
            <a:ext cx="2165133" cy="6186309"/>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Introduction &amp; Motivation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Statistical Learning in Hydrology</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Heuristic Guide for Model Selection</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New Loss Functions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Rethinking Resampling Methods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Effects on Society &amp; Economy</a:t>
            </a:r>
          </a:p>
        </p:txBody>
      </p:sp>
    </p:spTree>
    <p:extLst>
      <p:ext uri="{BB962C8B-B14F-4D97-AF65-F5344CB8AC3E}">
        <p14:creationId xmlns:p14="http://schemas.microsoft.com/office/powerpoint/2010/main" val="17473260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Weaknesses of Empirical Models</a:t>
            </a:r>
          </a:p>
        </p:txBody>
      </p:sp>
      <p:sp>
        <p:nvSpPr>
          <p:cNvPr id="3" name="Content Placeholder 2"/>
          <p:cNvSpPr>
            <a:spLocks noGrp="1"/>
          </p:cNvSpPr>
          <p:nvPr>
            <p:ph idx="1"/>
          </p:nvPr>
        </p:nvSpPr>
        <p:spPr/>
        <p:txBody>
          <a:bodyPr/>
          <a:lstStyle/>
          <a:p>
            <a:r>
              <a:rPr lang="en-US" dirty="0"/>
              <a:t>Overfitting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 </a:t>
            </a:r>
            <a:r>
              <a:rPr lang="en-US" dirty="0"/>
              <a:t>training and testing set</a:t>
            </a:r>
          </a:p>
          <a:p>
            <a:r>
              <a:rPr lang="en-US" dirty="0"/>
              <a:t>Interpolation formulas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t> (Dettinger, 2011)</a:t>
            </a:r>
          </a:p>
          <a:p>
            <a:r>
              <a:rPr lang="en-US" dirty="0"/>
              <a:t>Non-stationarity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t> short training &amp; decomposition methods</a:t>
            </a:r>
          </a:p>
          <a:p>
            <a:r>
              <a:rPr lang="en-US" dirty="0"/>
              <a:t>Complexity in model structure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t> dimensionality reduction &amp; regularization methods</a:t>
            </a:r>
          </a:p>
          <a:p>
            <a:r>
              <a:rPr lang="en-US" dirty="0"/>
              <a:t>Arbitrariness in the selection of the form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 </a:t>
            </a:r>
            <a:r>
              <a:rPr lang="en-US" dirty="0"/>
              <a:t>apply more methods</a:t>
            </a:r>
          </a:p>
          <a:p>
            <a:r>
              <a:rPr lang="en-US" dirty="0"/>
              <a:t>Nature of the algorithms (e.g., averaging)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t> averaging, peculiar behavior that isn’t understood</a:t>
            </a:r>
          </a:p>
        </p:txBody>
      </p:sp>
      <p:sp>
        <p:nvSpPr>
          <p:cNvPr id="7" name="TextBox 6"/>
          <p:cNvSpPr txBox="1"/>
          <p:nvPr/>
        </p:nvSpPr>
        <p:spPr>
          <a:xfrm>
            <a:off x="-2" y="363915"/>
            <a:ext cx="2165133" cy="6186309"/>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Introduction &amp; Motivation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Statistical Learning in Hydrology</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Heuristic Guide for Model Selection</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New Loss Functions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Rethinking Resampling Methods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Effects on Society &amp; Economy</a:t>
            </a:r>
          </a:p>
        </p:txBody>
      </p:sp>
    </p:spTree>
    <p:extLst>
      <p:ext uri="{BB962C8B-B14F-4D97-AF65-F5344CB8AC3E}">
        <p14:creationId xmlns:p14="http://schemas.microsoft.com/office/powerpoint/2010/main" val="44774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Strengths of Empirical Models</a:t>
            </a:r>
          </a:p>
        </p:txBody>
      </p:sp>
      <p:sp>
        <p:nvSpPr>
          <p:cNvPr id="3" name="Content Placeholder 2"/>
          <p:cNvSpPr>
            <a:spLocks noGrp="1"/>
          </p:cNvSpPr>
          <p:nvPr>
            <p:ph idx="1"/>
          </p:nvPr>
        </p:nvSpPr>
        <p:spPr/>
        <p:txBody>
          <a:bodyPr/>
          <a:lstStyle/>
          <a:p>
            <a:r>
              <a:rPr lang="en-US" dirty="0"/>
              <a:t>Easy to apply</a:t>
            </a:r>
          </a:p>
          <a:p>
            <a:r>
              <a:rPr lang="en-US" dirty="0"/>
              <a:t>Automated; no babysitting needed</a:t>
            </a:r>
          </a:p>
          <a:p>
            <a:r>
              <a:rPr lang="en-US" dirty="0"/>
              <a:t>Well-suited to dynamic, non-linear and sometimes noisy data, especially when the underlying physical process is complex or not fully understood</a:t>
            </a:r>
          </a:p>
          <a:p>
            <a:r>
              <a:rPr lang="en-US" dirty="0"/>
              <a:t>Rapid computations</a:t>
            </a:r>
          </a:p>
        </p:txBody>
      </p:sp>
      <p:sp>
        <p:nvSpPr>
          <p:cNvPr id="7" name="TextBox 6"/>
          <p:cNvSpPr txBox="1"/>
          <p:nvPr/>
        </p:nvSpPr>
        <p:spPr>
          <a:xfrm>
            <a:off x="-2" y="363915"/>
            <a:ext cx="2165133" cy="6186309"/>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Introduction &amp; Motivation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Statistical Learning in Hydrology</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Heuristic Guide for Model Selection</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New Loss Functions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Rethinking Resampling Methods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Effects on Society &amp; Economy</a:t>
            </a:r>
          </a:p>
        </p:txBody>
      </p:sp>
    </p:spTree>
    <p:extLst>
      <p:ext uri="{BB962C8B-B14F-4D97-AF65-F5344CB8AC3E}">
        <p14:creationId xmlns:p14="http://schemas.microsoft.com/office/powerpoint/2010/main" val="264405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Minimize “Distance” Loss Functions in Hydrology</a:t>
            </a:r>
          </a:p>
        </p:txBody>
      </p:sp>
      <p:sp>
        <p:nvSpPr>
          <p:cNvPr id="3" name="Content Placeholder 2"/>
          <p:cNvSpPr>
            <a:spLocks noGrp="1"/>
          </p:cNvSpPr>
          <p:nvPr>
            <p:ph idx="1"/>
          </p:nvPr>
        </p:nvSpPr>
        <p:spPr>
          <a:xfrm>
            <a:off x="899886" y="1825625"/>
            <a:ext cx="5209969" cy="4712666"/>
          </a:xfrm>
        </p:spPr>
        <p:txBody>
          <a:bodyPr/>
          <a:lstStyle/>
          <a:p>
            <a:r>
              <a:rPr lang="en-US" dirty="0"/>
              <a:t>Mean Absolute Error (MAE)</a:t>
            </a:r>
          </a:p>
          <a:p>
            <a:r>
              <a:rPr lang="en-US" dirty="0"/>
              <a:t>Relative Standard Deviation (RSD)</a:t>
            </a:r>
          </a:p>
          <a:p>
            <a:r>
              <a:rPr lang="en-US" dirty="0"/>
              <a:t>Relative Mean (RMU)</a:t>
            </a:r>
          </a:p>
          <a:p>
            <a:r>
              <a:rPr lang="en-US" b="1" dirty="0"/>
              <a:t>Mean Squared Error (MSE)</a:t>
            </a:r>
          </a:p>
          <a:p>
            <a:r>
              <a:rPr lang="en-US" dirty="0"/>
              <a:t>Root Mean Square Error (RMSE)</a:t>
            </a:r>
          </a:p>
          <a:p>
            <a:r>
              <a:rPr lang="en-US" dirty="0"/>
              <a:t>normalized RMSE (</a:t>
            </a:r>
            <a:r>
              <a:rPr lang="en-US" dirty="0" err="1"/>
              <a:t>nRMSE</a:t>
            </a:r>
            <a:r>
              <a:rPr lang="en-US" dirty="0"/>
              <a:t>)</a:t>
            </a:r>
          </a:p>
          <a:p>
            <a:r>
              <a:rPr lang="en-US" dirty="0"/>
              <a:t>RMSE standard deviation ratio (RSR)</a:t>
            </a:r>
          </a:p>
          <a:p>
            <a:r>
              <a:rPr lang="en-US" dirty="0"/>
              <a:t>Percent Bias (PBIAS) </a:t>
            </a:r>
          </a:p>
          <a:p>
            <a:endParaRPr lang="en-US" dirty="0"/>
          </a:p>
        </p:txBody>
      </p:sp>
      <p:sp>
        <p:nvSpPr>
          <p:cNvPr id="4" name="Content Placeholder 2"/>
          <p:cNvSpPr txBox="1">
            <a:spLocks/>
          </p:cNvSpPr>
          <p:nvPr/>
        </p:nvSpPr>
        <p:spPr bwMode="auto">
          <a:xfrm>
            <a:off x="6795655" y="1825625"/>
            <a:ext cx="4993871" cy="4712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t" anchorCtr="0" compatLnSpc="1">
            <a:prstTxWarp prst="textNoShape">
              <a:avLst/>
            </a:prstTxWarp>
          </a:bodyPr>
          <a:lstStyle>
            <a:lvl1pPr marL="237738" indent="-237738" algn="l" rtl="0" eaLnBrk="0" fontAlgn="base" hangingPunct="0">
              <a:lnSpc>
                <a:spcPct val="90000"/>
              </a:lnSpc>
              <a:spcBef>
                <a:spcPts val="1040"/>
              </a:spcBef>
              <a:spcAft>
                <a:spcPct val="0"/>
              </a:spcAft>
              <a:buFont typeface="Arial" charset="0"/>
              <a:buChar char="•"/>
              <a:defRPr sz="2200" kern="1200">
                <a:solidFill>
                  <a:schemeClr val="tx1"/>
                </a:solidFill>
                <a:latin typeface="+mn-lt"/>
                <a:ea typeface="ＭＳ Ｐゴシック" charset="0"/>
                <a:cs typeface="+mn-cs"/>
              </a:defRPr>
            </a:lvl1pPr>
            <a:lvl2pPr marL="713214" indent="-237738" algn="l" rtl="0" eaLnBrk="0" fontAlgn="base" hangingPunct="0">
              <a:lnSpc>
                <a:spcPct val="90000"/>
              </a:lnSpc>
              <a:spcBef>
                <a:spcPts val="520"/>
              </a:spcBef>
              <a:spcAft>
                <a:spcPct val="0"/>
              </a:spcAft>
              <a:buFont typeface="Arial" charset="0"/>
              <a:buChar char="•"/>
              <a:defRPr sz="2200" kern="1200">
                <a:solidFill>
                  <a:schemeClr val="tx1"/>
                </a:solidFill>
                <a:latin typeface="+mn-lt"/>
                <a:ea typeface="ＭＳ Ｐゴシック" charset="0"/>
                <a:cs typeface="+mn-cs"/>
              </a:defRPr>
            </a:lvl2pPr>
            <a:lvl3pPr marL="1188690" indent="-237738" algn="l" rtl="0" eaLnBrk="0" fontAlgn="base" hangingPunct="0">
              <a:lnSpc>
                <a:spcPct val="90000"/>
              </a:lnSpc>
              <a:spcBef>
                <a:spcPts val="520"/>
              </a:spcBef>
              <a:spcAft>
                <a:spcPct val="0"/>
              </a:spcAft>
              <a:buFont typeface="Arial" charset="0"/>
              <a:buChar char="•"/>
              <a:defRPr sz="2100" kern="1200">
                <a:solidFill>
                  <a:schemeClr val="tx1"/>
                </a:solidFill>
                <a:latin typeface="+mn-lt"/>
                <a:ea typeface="ＭＳ Ｐゴシック" charset="0"/>
                <a:cs typeface="+mn-cs"/>
              </a:defRPr>
            </a:lvl3pPr>
            <a:lvl4pPr marL="1664166" indent="-237738" algn="l" rtl="0" eaLnBrk="0" fontAlgn="base" hangingPunct="0">
              <a:lnSpc>
                <a:spcPct val="90000"/>
              </a:lnSpc>
              <a:spcBef>
                <a:spcPts val="520"/>
              </a:spcBef>
              <a:spcAft>
                <a:spcPct val="0"/>
              </a:spcAft>
              <a:buFont typeface="Arial" charset="0"/>
              <a:buChar char="•"/>
              <a:defRPr kern="1200">
                <a:solidFill>
                  <a:schemeClr val="tx1"/>
                </a:solidFill>
                <a:latin typeface="+mn-lt"/>
                <a:ea typeface="ＭＳ Ｐゴシック" charset="0"/>
                <a:cs typeface="+mn-cs"/>
              </a:defRPr>
            </a:lvl4pPr>
            <a:lvl5pPr marL="2139643" indent="-237738" algn="l" rtl="0" eaLnBrk="0" fontAlgn="base" hangingPunct="0">
              <a:lnSpc>
                <a:spcPct val="90000"/>
              </a:lnSpc>
              <a:spcBef>
                <a:spcPts val="520"/>
              </a:spcBef>
              <a:spcAft>
                <a:spcPct val="0"/>
              </a:spcAft>
              <a:buFont typeface="Arial" charset="0"/>
              <a:buChar char="•"/>
              <a:defRPr kern="1200">
                <a:solidFill>
                  <a:schemeClr val="tx1"/>
                </a:solidFill>
                <a:latin typeface="+mn-lt"/>
                <a:ea typeface="ＭＳ Ｐゴシック" charset="0"/>
                <a:cs typeface="+mn-cs"/>
              </a:defRPr>
            </a:lvl5pPr>
            <a:lvl6pPr marL="2615119"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6pPr>
            <a:lvl7pPr marL="3090595"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7pPr>
            <a:lvl8pPr marL="3566071"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8pPr>
            <a:lvl9pPr marL="4041547"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9pPr>
          </a:lstStyle>
          <a:p>
            <a:r>
              <a:rPr lang="en-US" dirty="0">
                <a:latin typeface="Century Gothic" panose="020B0502020202020204" pitchFamily="34" charset="0"/>
                <a:cs typeface="Arial" panose="020B0604020202020204" pitchFamily="34" charset="0"/>
              </a:rPr>
              <a:t>Coefficient of Determination (R2)</a:t>
            </a:r>
          </a:p>
          <a:p>
            <a:r>
              <a:rPr lang="en-US" b="1" dirty="0">
                <a:latin typeface="Century Gothic" panose="020B0502020202020204" pitchFamily="34" charset="0"/>
                <a:cs typeface="Arial" panose="020B0604020202020204" pitchFamily="34" charset="0"/>
              </a:rPr>
              <a:t>Nash-Sutcliffe Efficiency (NSE)</a:t>
            </a:r>
            <a:r>
              <a:rPr lang="en-US" dirty="0">
                <a:latin typeface="Century Gothic" panose="020B0502020202020204" pitchFamily="34" charset="0"/>
                <a:cs typeface="Arial" panose="020B0604020202020204" pitchFamily="34" charset="0"/>
              </a:rPr>
              <a:t> </a:t>
            </a:r>
          </a:p>
          <a:p>
            <a:r>
              <a:rPr lang="en-US" dirty="0">
                <a:latin typeface="Century Gothic" panose="020B0502020202020204" pitchFamily="34" charset="0"/>
                <a:cs typeface="Arial" panose="020B0604020202020204" pitchFamily="34" charset="0"/>
              </a:rPr>
              <a:t>Index of Agreement (d) </a:t>
            </a:r>
          </a:p>
          <a:p>
            <a:r>
              <a:rPr lang="en-US" dirty="0">
                <a:latin typeface="Century Gothic" panose="020B0502020202020204" pitchFamily="34" charset="0"/>
                <a:cs typeface="Arial" panose="020B0604020202020204" pitchFamily="34" charset="0"/>
              </a:rPr>
              <a:t>Modified NSE</a:t>
            </a:r>
          </a:p>
          <a:p>
            <a:r>
              <a:rPr lang="en-US" dirty="0">
                <a:latin typeface="Century Gothic" panose="020B0502020202020204" pitchFamily="34" charset="0"/>
                <a:cs typeface="Arial" panose="020B0604020202020204" pitchFamily="34" charset="0"/>
              </a:rPr>
              <a:t>Modified d</a:t>
            </a:r>
          </a:p>
          <a:p>
            <a:r>
              <a:rPr lang="en-US" dirty="0">
                <a:latin typeface="Century Gothic" panose="020B0502020202020204" pitchFamily="34" charset="0"/>
                <a:cs typeface="Arial" panose="020B0604020202020204" pitchFamily="34" charset="0"/>
              </a:rPr>
              <a:t>Relative NSE </a:t>
            </a:r>
          </a:p>
          <a:p>
            <a:r>
              <a:rPr lang="en-US" dirty="0">
                <a:latin typeface="Century Gothic" panose="020B0502020202020204" pitchFamily="34" charset="0"/>
                <a:cs typeface="Arial" panose="020B0604020202020204" pitchFamily="34" charset="0"/>
              </a:rPr>
              <a:t>Relative d</a:t>
            </a:r>
          </a:p>
          <a:p>
            <a:r>
              <a:rPr lang="en-US" dirty="0">
                <a:latin typeface="Century Gothic" panose="020B0502020202020204" pitchFamily="34" charset="0"/>
                <a:cs typeface="Arial" panose="020B0604020202020204" pitchFamily="34" charset="0"/>
              </a:rPr>
              <a:t>King-Gupta Efficiency (KGE) </a:t>
            </a:r>
          </a:p>
          <a:p>
            <a:r>
              <a:rPr lang="en-US" dirty="0">
                <a:latin typeface="Century Gothic" panose="020B0502020202020204" pitchFamily="34" charset="0"/>
                <a:cs typeface="Arial" panose="020B0604020202020204" pitchFamily="34" charset="0"/>
              </a:rPr>
              <a:t>Volumetric Efficiency (VE)</a:t>
            </a:r>
          </a:p>
        </p:txBody>
      </p:sp>
    </p:spTree>
    <p:extLst>
      <p:ext uri="{BB962C8B-B14F-4D97-AF65-F5344CB8AC3E}">
        <p14:creationId xmlns:p14="http://schemas.microsoft.com/office/powerpoint/2010/main" val="2077441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Ratings</a:t>
            </a:r>
          </a:p>
        </p:txBody>
      </p:sp>
      <p:sp>
        <p:nvSpPr>
          <p:cNvPr id="3" name="Content Placeholder 2"/>
          <p:cNvSpPr>
            <a:spLocks noGrp="1"/>
          </p:cNvSpPr>
          <p:nvPr>
            <p:ph idx="1"/>
          </p:nvPr>
        </p:nvSpPr>
        <p:spPr/>
        <p:txBody>
          <a:bodyPr/>
          <a:lstStyle/>
          <a:p>
            <a:r>
              <a:rPr lang="en-US" dirty="0"/>
              <a:t>Only a guide, not to be taken as an absolute</a:t>
            </a:r>
          </a:p>
          <a:p>
            <a:r>
              <a:rPr lang="en-US" dirty="0"/>
              <a:t>Table 4. general performance ratings for recommended statistics for a monthly time-step </a:t>
            </a:r>
            <a:r>
              <a:rPr lang="en-US" dirty="0">
                <a:solidFill>
                  <a:schemeClr val="bg1">
                    <a:lumMod val="50000"/>
                  </a:schemeClr>
                </a:solidFill>
              </a:rPr>
              <a:t>(</a:t>
            </a:r>
            <a:r>
              <a:rPr lang="en-US" dirty="0" err="1">
                <a:solidFill>
                  <a:schemeClr val="bg1">
                    <a:lumMod val="50000"/>
                  </a:schemeClr>
                </a:solidFill>
              </a:rPr>
              <a:t>Moriasi</a:t>
            </a:r>
            <a:r>
              <a:rPr lang="en-US" dirty="0">
                <a:solidFill>
                  <a:schemeClr val="bg1">
                    <a:lumMod val="50000"/>
                  </a:schemeClr>
                </a:solidFill>
              </a:rPr>
              <a:t>, Daniel N., 2007)</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284011708"/>
              </p:ext>
            </p:extLst>
          </p:nvPr>
        </p:nvGraphicFramePr>
        <p:xfrm>
          <a:off x="899885" y="3360934"/>
          <a:ext cx="10889640" cy="1969605"/>
        </p:xfrm>
        <a:graphic>
          <a:graphicData uri="http://schemas.openxmlformats.org/drawingml/2006/table">
            <a:tbl>
              <a:tblPr firstRow="1" bandRow="1">
                <a:tableStyleId>{5C22544A-7EE6-4342-B048-85BDC9FD1C3A}</a:tableStyleId>
              </a:tblPr>
              <a:tblGrid>
                <a:gridCol w="3053706">
                  <a:extLst>
                    <a:ext uri="{9D8B030D-6E8A-4147-A177-3AD203B41FA5}">
                      <a16:colId xmlns:a16="http://schemas.microsoft.com/office/drawing/2014/main" val="20000"/>
                    </a:ext>
                  </a:extLst>
                </a:gridCol>
                <a:gridCol w="2611978">
                  <a:extLst>
                    <a:ext uri="{9D8B030D-6E8A-4147-A177-3AD203B41FA5}">
                      <a16:colId xmlns:a16="http://schemas.microsoft.com/office/drawing/2014/main" val="20001"/>
                    </a:ext>
                  </a:extLst>
                </a:gridCol>
                <a:gridCol w="2611978">
                  <a:extLst>
                    <a:ext uri="{9D8B030D-6E8A-4147-A177-3AD203B41FA5}">
                      <a16:colId xmlns:a16="http://schemas.microsoft.com/office/drawing/2014/main" val="20002"/>
                    </a:ext>
                  </a:extLst>
                </a:gridCol>
                <a:gridCol w="2611978">
                  <a:extLst>
                    <a:ext uri="{9D8B030D-6E8A-4147-A177-3AD203B41FA5}">
                      <a16:colId xmlns:a16="http://schemas.microsoft.com/office/drawing/2014/main" val="20003"/>
                    </a:ext>
                  </a:extLst>
                </a:gridCol>
              </a:tblGrid>
              <a:tr h="393921">
                <a:tc>
                  <a:txBody>
                    <a:bodyPr/>
                    <a:lstStyle/>
                    <a:p>
                      <a:r>
                        <a:rPr lang="en-US" sz="1600" dirty="0">
                          <a:latin typeface="Century Gothic" panose="020B0502020202020204" pitchFamily="34" charset="0"/>
                        </a:rPr>
                        <a:t>Performance Metric</a:t>
                      </a:r>
                    </a:p>
                  </a:txBody>
                  <a:tcPr>
                    <a:solidFill>
                      <a:schemeClr val="tx1"/>
                    </a:solidFill>
                  </a:tcPr>
                </a:tc>
                <a:tc>
                  <a:txBody>
                    <a:bodyPr/>
                    <a:lstStyle/>
                    <a:p>
                      <a:r>
                        <a:rPr lang="en-US" sz="1600" dirty="0">
                          <a:latin typeface="Century Gothic" panose="020B0502020202020204" pitchFamily="34" charset="0"/>
                        </a:rPr>
                        <a:t>RSR</a:t>
                      </a:r>
                    </a:p>
                  </a:txBody>
                  <a:tcPr>
                    <a:solidFill>
                      <a:schemeClr val="tx1"/>
                    </a:solidFill>
                  </a:tcPr>
                </a:tc>
                <a:tc>
                  <a:txBody>
                    <a:bodyPr/>
                    <a:lstStyle/>
                    <a:p>
                      <a:r>
                        <a:rPr lang="en-US" sz="1600" dirty="0">
                          <a:latin typeface="Century Gothic" panose="020B0502020202020204" pitchFamily="34" charset="0"/>
                        </a:rPr>
                        <a:t>NSE</a:t>
                      </a:r>
                    </a:p>
                  </a:txBody>
                  <a:tcPr>
                    <a:solidFill>
                      <a:schemeClr val="tx1"/>
                    </a:solidFill>
                  </a:tcPr>
                </a:tc>
                <a:tc>
                  <a:txBody>
                    <a:bodyPr/>
                    <a:lstStyle/>
                    <a:p>
                      <a:r>
                        <a:rPr lang="en-US" sz="1600" dirty="0">
                          <a:latin typeface="Century Gothic" panose="020B0502020202020204" pitchFamily="34" charset="0"/>
                        </a:rPr>
                        <a:t>PBIAS </a:t>
                      </a:r>
                    </a:p>
                  </a:txBody>
                  <a:tcPr>
                    <a:solidFill>
                      <a:schemeClr val="tx1"/>
                    </a:solidFill>
                  </a:tcPr>
                </a:tc>
                <a:extLst>
                  <a:ext uri="{0D108BD9-81ED-4DB2-BD59-A6C34878D82A}">
                    <a16:rowId xmlns:a16="http://schemas.microsoft.com/office/drawing/2014/main" val="10000"/>
                  </a:ext>
                </a:extLst>
              </a:tr>
              <a:tr h="393921">
                <a:tc>
                  <a:txBody>
                    <a:bodyPr/>
                    <a:lstStyle/>
                    <a:p>
                      <a:r>
                        <a:rPr lang="en-US" sz="1600" b="0" dirty="0">
                          <a:solidFill>
                            <a:srgbClr val="000000"/>
                          </a:solidFill>
                          <a:latin typeface="Century Gothic" panose="020B0502020202020204" pitchFamily="34" charset="0"/>
                        </a:rPr>
                        <a:t>Very Good</a:t>
                      </a:r>
                    </a:p>
                  </a:txBody>
                  <a:tcPr>
                    <a:solidFill>
                      <a:schemeClr val="bg1">
                        <a:lumMod val="95000"/>
                      </a:schemeClr>
                    </a:solidFill>
                  </a:tcPr>
                </a:tc>
                <a:tc>
                  <a:txBody>
                    <a:bodyPr/>
                    <a:lstStyle/>
                    <a:p>
                      <a:r>
                        <a:rPr lang="en-US" sz="1600" b="0" kern="1200" dirty="0">
                          <a:solidFill>
                            <a:schemeClr val="dk1"/>
                          </a:solidFill>
                          <a:effectLst/>
                          <a:latin typeface="Century Gothic" panose="020B0502020202020204" pitchFamily="34" charset="0"/>
                          <a:ea typeface="+mn-ea"/>
                          <a:cs typeface="+mn-cs"/>
                        </a:rPr>
                        <a:t>0.00 &lt; RSR &lt; 0.50</a:t>
                      </a:r>
                      <a:r>
                        <a:rPr lang="en-US" sz="1600" b="0" dirty="0">
                          <a:effectLst/>
                          <a:latin typeface="Century Gothic" panose="020B0502020202020204" pitchFamily="34" charset="0"/>
                        </a:rPr>
                        <a:t> </a:t>
                      </a:r>
                      <a:endParaRPr lang="en-US" sz="1600" b="0" dirty="0">
                        <a:solidFill>
                          <a:srgbClr val="000000"/>
                        </a:solidFill>
                        <a:latin typeface="Century Gothic" panose="020B0502020202020204" pitchFamily="34" charset="0"/>
                      </a:endParaRPr>
                    </a:p>
                  </a:txBody>
                  <a:tcPr>
                    <a:solidFill>
                      <a:schemeClr val="bg1">
                        <a:lumMod val="95000"/>
                      </a:schemeClr>
                    </a:solidFill>
                  </a:tcPr>
                </a:tc>
                <a:tc>
                  <a:txBody>
                    <a:bodyPr/>
                    <a:lstStyle/>
                    <a:p>
                      <a:r>
                        <a:rPr lang="en-US" sz="1600" b="0" kern="1200" dirty="0">
                          <a:solidFill>
                            <a:schemeClr val="dk1"/>
                          </a:solidFill>
                          <a:effectLst/>
                          <a:latin typeface="Century Gothic" panose="020B0502020202020204" pitchFamily="34" charset="0"/>
                          <a:ea typeface="+mn-ea"/>
                          <a:cs typeface="+mn-cs"/>
                        </a:rPr>
                        <a:t>0.75 &lt; NSE &lt; 1.00 </a:t>
                      </a:r>
                      <a:endParaRPr lang="en-US" sz="1600" b="0" dirty="0">
                        <a:solidFill>
                          <a:srgbClr val="000000"/>
                        </a:solidFill>
                        <a:latin typeface="Century Gothic" panose="020B0502020202020204" pitchFamily="34" charset="0"/>
                      </a:endParaRPr>
                    </a:p>
                  </a:txBody>
                  <a:tcPr>
                    <a:solidFill>
                      <a:schemeClr val="bg1">
                        <a:lumMod val="95000"/>
                      </a:schemeClr>
                    </a:solidFill>
                  </a:tcPr>
                </a:tc>
                <a:tc>
                  <a:txBody>
                    <a:bodyPr/>
                    <a:lstStyle/>
                    <a:p>
                      <a:r>
                        <a:rPr lang="en-US" sz="1600" b="0" kern="1200" dirty="0">
                          <a:solidFill>
                            <a:schemeClr val="dk1"/>
                          </a:solidFill>
                          <a:effectLst/>
                          <a:latin typeface="Century Gothic" panose="020B0502020202020204" pitchFamily="34" charset="0"/>
                          <a:ea typeface="+mn-ea"/>
                          <a:cs typeface="+mn-cs"/>
                        </a:rPr>
                        <a:t>PBIAS &lt; ±10</a:t>
                      </a:r>
                      <a:r>
                        <a:rPr lang="en-US" sz="1600" b="0" dirty="0">
                          <a:effectLst/>
                          <a:latin typeface="Century Gothic" panose="020B0502020202020204" pitchFamily="34" charset="0"/>
                        </a:rPr>
                        <a:t> </a:t>
                      </a:r>
                      <a:endParaRPr lang="en-US" sz="1600" b="0" dirty="0">
                        <a:solidFill>
                          <a:srgbClr val="000000"/>
                        </a:solidFill>
                        <a:latin typeface="Century Gothic" panose="020B0502020202020204" pitchFamily="34" charset="0"/>
                      </a:endParaRPr>
                    </a:p>
                  </a:txBody>
                  <a:tcPr>
                    <a:solidFill>
                      <a:schemeClr val="bg1">
                        <a:lumMod val="95000"/>
                      </a:schemeClr>
                    </a:solidFill>
                  </a:tcPr>
                </a:tc>
                <a:extLst>
                  <a:ext uri="{0D108BD9-81ED-4DB2-BD59-A6C34878D82A}">
                    <a16:rowId xmlns:a16="http://schemas.microsoft.com/office/drawing/2014/main" val="10001"/>
                  </a:ext>
                </a:extLst>
              </a:tr>
              <a:tr h="393921">
                <a:tc>
                  <a:txBody>
                    <a:bodyPr/>
                    <a:lstStyle/>
                    <a:p>
                      <a:r>
                        <a:rPr lang="en-US" sz="1600" dirty="0">
                          <a:solidFill>
                            <a:srgbClr val="000000"/>
                          </a:solidFill>
                          <a:latin typeface="Century Gothic" panose="020B0502020202020204" pitchFamily="34" charset="0"/>
                        </a:rPr>
                        <a:t>Good </a:t>
                      </a:r>
                    </a:p>
                  </a:txBody>
                  <a:tcPr>
                    <a:solidFill>
                      <a:schemeClr val="bg1">
                        <a:lumMod val="95000"/>
                      </a:schemeClr>
                    </a:solidFill>
                  </a:tcPr>
                </a:tc>
                <a:tc>
                  <a:txBody>
                    <a:bodyPr/>
                    <a:lstStyle/>
                    <a:p>
                      <a:r>
                        <a:rPr lang="en-US" sz="1600" kern="1200" dirty="0">
                          <a:solidFill>
                            <a:schemeClr val="dk1"/>
                          </a:solidFill>
                          <a:effectLst/>
                          <a:latin typeface="Century Gothic" panose="020B0502020202020204" pitchFamily="34" charset="0"/>
                          <a:ea typeface="+mn-ea"/>
                          <a:cs typeface="+mn-cs"/>
                        </a:rPr>
                        <a:t>0.50 &lt; RSR &lt; 0.60 </a:t>
                      </a:r>
                      <a:endParaRPr lang="en-US" sz="1600" dirty="0">
                        <a:solidFill>
                          <a:srgbClr val="000000"/>
                        </a:solidFill>
                        <a:latin typeface="Century Gothic" panose="020B0502020202020204" pitchFamily="34" charset="0"/>
                      </a:endParaRPr>
                    </a:p>
                  </a:txBody>
                  <a:tcPr>
                    <a:solidFill>
                      <a:schemeClr val="bg1">
                        <a:lumMod val="95000"/>
                      </a:schemeClr>
                    </a:solidFill>
                  </a:tcPr>
                </a:tc>
                <a:tc>
                  <a:txBody>
                    <a:bodyPr/>
                    <a:lstStyle/>
                    <a:p>
                      <a:r>
                        <a:rPr lang="en-US" sz="1600" kern="1200" dirty="0">
                          <a:solidFill>
                            <a:schemeClr val="dk1"/>
                          </a:solidFill>
                          <a:effectLst/>
                          <a:latin typeface="Century Gothic" panose="020B0502020202020204" pitchFamily="34" charset="0"/>
                          <a:ea typeface="+mn-ea"/>
                          <a:cs typeface="+mn-cs"/>
                        </a:rPr>
                        <a:t>0.65 &lt; NSE &lt; 0.75</a:t>
                      </a:r>
                      <a:r>
                        <a:rPr lang="en-US" sz="1600" dirty="0">
                          <a:effectLst/>
                          <a:latin typeface="Century Gothic" panose="020B0502020202020204" pitchFamily="34" charset="0"/>
                        </a:rPr>
                        <a:t> </a:t>
                      </a:r>
                      <a:endParaRPr lang="en-US" sz="1600" dirty="0">
                        <a:solidFill>
                          <a:srgbClr val="000000"/>
                        </a:solidFill>
                        <a:latin typeface="Century Gothic" panose="020B0502020202020204" pitchFamily="34" charset="0"/>
                      </a:endParaRPr>
                    </a:p>
                  </a:txBody>
                  <a:tcPr>
                    <a:solidFill>
                      <a:schemeClr val="bg1">
                        <a:lumMod val="95000"/>
                      </a:schemeClr>
                    </a:solidFill>
                  </a:tcPr>
                </a:tc>
                <a:tc>
                  <a:txBody>
                    <a:bodyPr/>
                    <a:lstStyle/>
                    <a:p>
                      <a:r>
                        <a:rPr lang="en-US" sz="1600" kern="1200" dirty="0">
                          <a:solidFill>
                            <a:schemeClr val="dk1"/>
                          </a:solidFill>
                          <a:effectLst/>
                          <a:latin typeface="Century Gothic" panose="020B0502020202020204" pitchFamily="34" charset="0"/>
                          <a:ea typeface="+mn-ea"/>
                          <a:cs typeface="+mn-cs"/>
                        </a:rPr>
                        <a:t>±10 &lt; PBIAS &lt; ±15</a:t>
                      </a:r>
                      <a:r>
                        <a:rPr lang="en-US" sz="1600" dirty="0">
                          <a:effectLst/>
                          <a:latin typeface="Century Gothic" panose="020B0502020202020204" pitchFamily="34" charset="0"/>
                        </a:rPr>
                        <a:t> </a:t>
                      </a:r>
                      <a:endParaRPr lang="en-US" sz="1600" dirty="0">
                        <a:solidFill>
                          <a:srgbClr val="000000"/>
                        </a:solidFill>
                        <a:latin typeface="Century Gothic" panose="020B0502020202020204" pitchFamily="34" charset="0"/>
                      </a:endParaRPr>
                    </a:p>
                  </a:txBody>
                  <a:tcPr>
                    <a:solidFill>
                      <a:schemeClr val="bg1">
                        <a:lumMod val="95000"/>
                      </a:schemeClr>
                    </a:solidFill>
                  </a:tcPr>
                </a:tc>
                <a:extLst>
                  <a:ext uri="{0D108BD9-81ED-4DB2-BD59-A6C34878D82A}">
                    <a16:rowId xmlns:a16="http://schemas.microsoft.com/office/drawing/2014/main" val="10002"/>
                  </a:ext>
                </a:extLst>
              </a:tr>
              <a:tr h="393921">
                <a:tc>
                  <a:txBody>
                    <a:bodyPr/>
                    <a:lstStyle/>
                    <a:p>
                      <a:r>
                        <a:rPr lang="en-US" sz="1600" dirty="0">
                          <a:solidFill>
                            <a:srgbClr val="000000"/>
                          </a:solidFill>
                          <a:latin typeface="Century Gothic" panose="020B0502020202020204" pitchFamily="34" charset="0"/>
                        </a:rPr>
                        <a:t>Satisfactory</a:t>
                      </a:r>
                    </a:p>
                  </a:txBody>
                  <a:tcPr>
                    <a:solidFill>
                      <a:schemeClr val="bg1">
                        <a:lumMod val="95000"/>
                      </a:schemeClr>
                    </a:solidFill>
                  </a:tcPr>
                </a:tc>
                <a:tc>
                  <a:txBody>
                    <a:bodyPr/>
                    <a:lstStyle/>
                    <a:p>
                      <a:r>
                        <a:rPr lang="en-US" sz="1600" kern="1200" dirty="0">
                          <a:solidFill>
                            <a:schemeClr val="dk1"/>
                          </a:solidFill>
                          <a:effectLst/>
                          <a:latin typeface="Century Gothic" panose="020B0502020202020204" pitchFamily="34" charset="0"/>
                          <a:ea typeface="+mn-ea"/>
                          <a:cs typeface="+mn-cs"/>
                        </a:rPr>
                        <a:t>0.60 &lt; RSR &lt; 0.70</a:t>
                      </a:r>
                      <a:r>
                        <a:rPr lang="en-US" sz="1600" dirty="0">
                          <a:effectLst/>
                          <a:latin typeface="Century Gothic" panose="020B0502020202020204" pitchFamily="34" charset="0"/>
                        </a:rPr>
                        <a:t> </a:t>
                      </a:r>
                      <a:endParaRPr lang="en-US" sz="1600" dirty="0">
                        <a:solidFill>
                          <a:srgbClr val="000000"/>
                        </a:solidFill>
                        <a:latin typeface="Century Gothic" panose="020B0502020202020204" pitchFamily="34" charset="0"/>
                      </a:endParaRPr>
                    </a:p>
                  </a:txBody>
                  <a:tcPr>
                    <a:solidFill>
                      <a:schemeClr val="bg1">
                        <a:lumMod val="95000"/>
                      </a:schemeClr>
                    </a:solidFill>
                  </a:tcPr>
                </a:tc>
                <a:tc>
                  <a:txBody>
                    <a:bodyPr/>
                    <a:lstStyle/>
                    <a:p>
                      <a:r>
                        <a:rPr lang="en-US" sz="1600" kern="1200" dirty="0">
                          <a:solidFill>
                            <a:schemeClr val="dk1"/>
                          </a:solidFill>
                          <a:effectLst/>
                          <a:latin typeface="Century Gothic" panose="020B0502020202020204" pitchFamily="34" charset="0"/>
                          <a:ea typeface="+mn-ea"/>
                          <a:cs typeface="+mn-cs"/>
                        </a:rPr>
                        <a:t>0.50 &lt; NSE &lt; 0.65</a:t>
                      </a:r>
                      <a:r>
                        <a:rPr lang="en-US" sz="1600" dirty="0">
                          <a:effectLst/>
                          <a:latin typeface="Century Gothic" panose="020B0502020202020204" pitchFamily="34" charset="0"/>
                        </a:rPr>
                        <a:t> </a:t>
                      </a:r>
                      <a:endParaRPr lang="en-US" sz="1600" dirty="0">
                        <a:solidFill>
                          <a:srgbClr val="000000"/>
                        </a:solidFill>
                        <a:latin typeface="Century Gothic" panose="020B0502020202020204" pitchFamily="34" charset="0"/>
                      </a:endParaRPr>
                    </a:p>
                  </a:txBody>
                  <a:tcPr>
                    <a:solidFill>
                      <a:schemeClr val="bg1">
                        <a:lumMod val="95000"/>
                      </a:schemeClr>
                    </a:solidFill>
                  </a:tcPr>
                </a:tc>
                <a:tc>
                  <a:txBody>
                    <a:bodyPr/>
                    <a:lstStyle/>
                    <a:p>
                      <a:r>
                        <a:rPr lang="en-US" sz="1600" kern="1200" dirty="0">
                          <a:solidFill>
                            <a:schemeClr val="dk1"/>
                          </a:solidFill>
                          <a:effectLst/>
                          <a:latin typeface="Century Gothic" panose="020B0502020202020204" pitchFamily="34" charset="0"/>
                          <a:ea typeface="+mn-ea"/>
                          <a:cs typeface="+mn-cs"/>
                        </a:rPr>
                        <a:t>±15 &lt; PBIAS &lt; ±25</a:t>
                      </a:r>
                      <a:r>
                        <a:rPr lang="en-US" sz="1600" dirty="0">
                          <a:effectLst/>
                          <a:latin typeface="Century Gothic" panose="020B0502020202020204" pitchFamily="34" charset="0"/>
                        </a:rPr>
                        <a:t> </a:t>
                      </a:r>
                      <a:endParaRPr lang="en-US" sz="1600" dirty="0">
                        <a:solidFill>
                          <a:srgbClr val="000000"/>
                        </a:solidFill>
                        <a:latin typeface="Century Gothic" panose="020B0502020202020204" pitchFamily="34" charset="0"/>
                      </a:endParaRPr>
                    </a:p>
                  </a:txBody>
                  <a:tcPr>
                    <a:solidFill>
                      <a:schemeClr val="bg1">
                        <a:lumMod val="95000"/>
                      </a:schemeClr>
                    </a:solidFill>
                  </a:tcPr>
                </a:tc>
                <a:extLst>
                  <a:ext uri="{0D108BD9-81ED-4DB2-BD59-A6C34878D82A}">
                    <a16:rowId xmlns:a16="http://schemas.microsoft.com/office/drawing/2014/main" val="10003"/>
                  </a:ext>
                </a:extLst>
              </a:tr>
              <a:tr h="393921">
                <a:tc>
                  <a:txBody>
                    <a:bodyPr/>
                    <a:lstStyle/>
                    <a:p>
                      <a:r>
                        <a:rPr lang="en-US" sz="1600" dirty="0">
                          <a:solidFill>
                            <a:srgbClr val="000000"/>
                          </a:solidFill>
                          <a:latin typeface="Century Gothic" panose="020B0502020202020204" pitchFamily="34" charset="0"/>
                        </a:rPr>
                        <a:t>Unsatisfactory</a:t>
                      </a:r>
                    </a:p>
                  </a:txBody>
                  <a:tcPr>
                    <a:solidFill>
                      <a:schemeClr val="bg1">
                        <a:lumMod val="95000"/>
                      </a:schemeClr>
                    </a:solidFill>
                  </a:tcPr>
                </a:tc>
                <a:tc>
                  <a:txBody>
                    <a:bodyPr/>
                    <a:lstStyle/>
                    <a:p>
                      <a:r>
                        <a:rPr lang="en-US" sz="1600" b="0" kern="1200" dirty="0">
                          <a:solidFill>
                            <a:schemeClr val="dk1"/>
                          </a:solidFill>
                          <a:effectLst/>
                          <a:latin typeface="Century Gothic" panose="020B0502020202020204" pitchFamily="34" charset="0"/>
                          <a:ea typeface="+mn-ea"/>
                          <a:cs typeface="+mn-cs"/>
                        </a:rPr>
                        <a:t>RSR &gt; 0.70</a:t>
                      </a:r>
                      <a:r>
                        <a:rPr lang="en-US" sz="1600" b="0" dirty="0">
                          <a:effectLst/>
                          <a:latin typeface="Century Gothic" panose="020B0502020202020204" pitchFamily="34" charset="0"/>
                        </a:rPr>
                        <a:t> </a:t>
                      </a:r>
                      <a:endParaRPr lang="en-US" sz="1600" b="0" dirty="0">
                        <a:solidFill>
                          <a:srgbClr val="000000"/>
                        </a:solidFill>
                        <a:latin typeface="Century Gothic" panose="020B0502020202020204" pitchFamily="34" charset="0"/>
                      </a:endParaRPr>
                    </a:p>
                  </a:txBody>
                  <a:tcPr>
                    <a:solidFill>
                      <a:schemeClr val="bg1">
                        <a:lumMod val="95000"/>
                      </a:schemeClr>
                    </a:solidFill>
                  </a:tcPr>
                </a:tc>
                <a:tc>
                  <a:txBody>
                    <a:bodyPr/>
                    <a:lstStyle/>
                    <a:p>
                      <a:r>
                        <a:rPr lang="en-US" sz="1600" b="0" kern="1200" dirty="0">
                          <a:solidFill>
                            <a:schemeClr val="dk1"/>
                          </a:solidFill>
                          <a:effectLst/>
                          <a:latin typeface="Century Gothic" panose="020B0502020202020204" pitchFamily="34" charset="0"/>
                          <a:ea typeface="+mn-ea"/>
                          <a:cs typeface="+mn-cs"/>
                        </a:rPr>
                        <a:t>NSE &lt; 0.50</a:t>
                      </a:r>
                      <a:r>
                        <a:rPr lang="en-US" sz="1600" b="0" dirty="0">
                          <a:effectLst/>
                          <a:latin typeface="Century Gothic" panose="020B0502020202020204" pitchFamily="34" charset="0"/>
                        </a:rPr>
                        <a:t> </a:t>
                      </a:r>
                      <a:endParaRPr lang="en-US" sz="1600" b="0" dirty="0">
                        <a:solidFill>
                          <a:srgbClr val="000000"/>
                        </a:solidFill>
                        <a:latin typeface="Century Gothic" panose="020B0502020202020204" pitchFamily="34" charset="0"/>
                      </a:endParaRPr>
                    </a:p>
                  </a:txBody>
                  <a:tcPr>
                    <a:solidFill>
                      <a:schemeClr val="bg1">
                        <a:lumMod val="95000"/>
                      </a:schemeClr>
                    </a:solidFill>
                  </a:tcPr>
                </a:tc>
                <a:tc>
                  <a:txBody>
                    <a:bodyPr/>
                    <a:lstStyle/>
                    <a:p>
                      <a:r>
                        <a:rPr lang="en-US" sz="1600" kern="1200" dirty="0">
                          <a:solidFill>
                            <a:schemeClr val="dk1"/>
                          </a:solidFill>
                          <a:effectLst/>
                          <a:latin typeface="Century Gothic" panose="020B0502020202020204" pitchFamily="34" charset="0"/>
                          <a:ea typeface="+mn-ea"/>
                          <a:cs typeface="+mn-cs"/>
                        </a:rPr>
                        <a:t>PBIAS &gt; ±25</a:t>
                      </a:r>
                      <a:r>
                        <a:rPr lang="en-US" sz="1600" dirty="0">
                          <a:effectLst/>
                          <a:latin typeface="Century Gothic" panose="020B0502020202020204" pitchFamily="34" charset="0"/>
                        </a:rPr>
                        <a:t> </a:t>
                      </a:r>
                      <a:endParaRPr lang="en-US" sz="1600" dirty="0">
                        <a:solidFill>
                          <a:srgbClr val="000000"/>
                        </a:solidFill>
                        <a:latin typeface="Century Gothic" panose="020B0502020202020204" pitchFamily="34" charset="0"/>
                      </a:endParaRPr>
                    </a:p>
                  </a:txBody>
                  <a:tcP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157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Measures of Fit</a:t>
            </a:r>
          </a:p>
        </p:txBody>
      </p:sp>
      <p:sp>
        <p:nvSpPr>
          <p:cNvPr id="3" name="Content Placeholder 2"/>
          <p:cNvSpPr>
            <a:spLocks noGrp="1"/>
          </p:cNvSpPr>
          <p:nvPr>
            <p:ph idx="1"/>
          </p:nvPr>
        </p:nvSpPr>
        <p:spPr/>
        <p:txBody>
          <a:bodyPr/>
          <a:lstStyle/>
          <a:p>
            <a:pPr>
              <a:lnSpc>
                <a:spcPct val="200000"/>
              </a:lnSpc>
            </a:pPr>
            <a:r>
              <a:rPr lang="en-US" dirty="0"/>
              <a:t>MAE</a:t>
            </a:r>
          </a:p>
          <a:p>
            <a:pPr>
              <a:lnSpc>
                <a:spcPct val="200000"/>
              </a:lnSpc>
            </a:pPr>
            <a:r>
              <a:rPr lang="en-US" dirty="0"/>
              <a:t>MSE </a:t>
            </a:r>
          </a:p>
          <a:p>
            <a:pPr>
              <a:lnSpc>
                <a:spcPct val="200000"/>
              </a:lnSpc>
            </a:pPr>
            <a:r>
              <a:rPr lang="en-US" dirty="0"/>
              <a:t>RMSE</a:t>
            </a:r>
          </a:p>
          <a:p>
            <a:pPr>
              <a:lnSpc>
                <a:spcPct val="200000"/>
              </a:lnSpc>
            </a:pPr>
            <a:r>
              <a:rPr lang="en-US" dirty="0" err="1"/>
              <a:t>nRMSE</a:t>
            </a:r>
            <a:endParaRPr lang="en-US" dirty="0"/>
          </a:p>
          <a:p>
            <a:pPr>
              <a:lnSpc>
                <a:spcPct val="200000"/>
              </a:lnSpc>
            </a:pPr>
            <a:r>
              <a:rPr lang="en-US" dirty="0"/>
              <a:t>RSR </a:t>
            </a:r>
          </a:p>
          <a:p>
            <a:pPr>
              <a:lnSpc>
                <a:spcPct val="200000"/>
              </a:lnSpc>
            </a:pPr>
            <a:endParaRPr lang="en-US" dirty="0"/>
          </a:p>
          <a:p>
            <a:endParaRPr lang="en-US" dirty="0"/>
          </a:p>
        </p:txBody>
      </p:sp>
      <p:pic>
        <p:nvPicPr>
          <p:cNvPr id="4" name="Picture 3"/>
          <p:cNvPicPr>
            <a:picLocks noChangeAspect="1"/>
          </p:cNvPicPr>
          <p:nvPr/>
        </p:nvPicPr>
        <p:blipFill>
          <a:blip r:embed="rId2"/>
          <a:stretch>
            <a:fillRect/>
          </a:stretch>
        </p:blipFill>
        <p:spPr>
          <a:xfrm>
            <a:off x="3258914" y="1753017"/>
            <a:ext cx="3418013" cy="954419"/>
          </a:xfrm>
          <a:prstGeom prst="rect">
            <a:avLst/>
          </a:prstGeom>
        </p:spPr>
      </p:pic>
      <p:pic>
        <p:nvPicPr>
          <p:cNvPr id="5" name="Picture 4"/>
          <p:cNvPicPr>
            <a:picLocks noChangeAspect="1"/>
          </p:cNvPicPr>
          <p:nvPr/>
        </p:nvPicPr>
        <p:blipFill>
          <a:blip r:embed="rId3"/>
          <a:stretch>
            <a:fillRect/>
          </a:stretch>
        </p:blipFill>
        <p:spPr>
          <a:xfrm>
            <a:off x="6841913" y="1566286"/>
            <a:ext cx="3568963" cy="1172159"/>
          </a:xfrm>
          <a:prstGeom prst="rect">
            <a:avLst/>
          </a:prstGeom>
        </p:spPr>
      </p:pic>
      <p:pic>
        <p:nvPicPr>
          <p:cNvPr id="7" name="Picture 6"/>
          <p:cNvPicPr>
            <a:picLocks noChangeAspect="1"/>
          </p:cNvPicPr>
          <p:nvPr/>
        </p:nvPicPr>
        <p:blipFill>
          <a:blip r:embed="rId4"/>
          <a:stretch>
            <a:fillRect/>
          </a:stretch>
        </p:blipFill>
        <p:spPr>
          <a:xfrm>
            <a:off x="3945104" y="3778285"/>
            <a:ext cx="5566647" cy="1290728"/>
          </a:xfrm>
          <a:prstGeom prst="rect">
            <a:avLst/>
          </a:prstGeom>
        </p:spPr>
      </p:pic>
      <p:pic>
        <p:nvPicPr>
          <p:cNvPr id="8" name="Picture 7"/>
          <p:cNvPicPr>
            <a:picLocks noChangeAspect="1"/>
          </p:cNvPicPr>
          <p:nvPr/>
        </p:nvPicPr>
        <p:blipFill>
          <a:blip r:embed="rId5"/>
          <a:stretch>
            <a:fillRect/>
          </a:stretch>
        </p:blipFill>
        <p:spPr>
          <a:xfrm>
            <a:off x="4488835" y="5034260"/>
            <a:ext cx="4810747" cy="1763370"/>
          </a:xfrm>
          <a:prstGeom prst="rect">
            <a:avLst/>
          </a:prstGeom>
        </p:spPr>
      </p:pic>
      <p:pic>
        <p:nvPicPr>
          <p:cNvPr id="6" name="Picture 5"/>
          <p:cNvPicPr>
            <a:picLocks noChangeAspect="1"/>
          </p:cNvPicPr>
          <p:nvPr/>
        </p:nvPicPr>
        <p:blipFill>
          <a:blip r:embed="rId6"/>
          <a:stretch>
            <a:fillRect/>
          </a:stretch>
        </p:blipFill>
        <p:spPr>
          <a:xfrm>
            <a:off x="4967921" y="2666518"/>
            <a:ext cx="4073312" cy="1290268"/>
          </a:xfrm>
          <a:prstGeom prst="rect">
            <a:avLst/>
          </a:prstGeom>
        </p:spPr>
      </p:pic>
    </p:spTree>
    <p:extLst>
      <p:ext uri="{BB962C8B-B14F-4D97-AF65-F5344CB8AC3E}">
        <p14:creationId xmlns:p14="http://schemas.microsoft.com/office/powerpoint/2010/main" val="2846463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r>
              <a:rPr lang="en-US" sz="4000" b="1" dirty="0">
                <a:latin typeface="Century Gothic" panose="020B0502020202020204" pitchFamily="34" charset="0"/>
                <a:cs typeface="Arial" panose="020B0604020202020204" pitchFamily="34" charset="0"/>
              </a:rPr>
              <a:t>Statistics Knowledge Map</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84570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Measures of Fit</a:t>
            </a:r>
          </a:p>
        </p:txBody>
      </p:sp>
      <p:sp>
        <p:nvSpPr>
          <p:cNvPr id="3" name="Content Placeholder 2"/>
          <p:cNvSpPr>
            <a:spLocks noGrp="1"/>
          </p:cNvSpPr>
          <p:nvPr>
            <p:ph idx="1"/>
          </p:nvPr>
        </p:nvSpPr>
        <p:spPr/>
        <p:txBody>
          <a:bodyPr/>
          <a:lstStyle/>
          <a:p>
            <a:pPr>
              <a:lnSpc>
                <a:spcPct val="200000"/>
              </a:lnSpc>
            </a:pPr>
            <a:r>
              <a:rPr lang="en-US" dirty="0"/>
              <a:t>RSD</a:t>
            </a:r>
          </a:p>
          <a:p>
            <a:pPr>
              <a:lnSpc>
                <a:spcPct val="200000"/>
              </a:lnSpc>
            </a:pPr>
            <a:r>
              <a:rPr lang="en-US" dirty="0"/>
              <a:t>RMU</a:t>
            </a:r>
          </a:p>
          <a:p>
            <a:pPr>
              <a:lnSpc>
                <a:spcPct val="200000"/>
              </a:lnSpc>
            </a:pPr>
            <a:r>
              <a:rPr lang="en-US" dirty="0"/>
              <a:t>PBIAS</a:t>
            </a:r>
          </a:p>
          <a:p>
            <a:pPr>
              <a:lnSpc>
                <a:spcPct val="200000"/>
              </a:lnSpc>
            </a:pPr>
            <a:r>
              <a:rPr lang="en-US" dirty="0"/>
              <a:t>R2</a:t>
            </a:r>
          </a:p>
          <a:p>
            <a:pPr>
              <a:lnSpc>
                <a:spcPct val="200000"/>
              </a:lnSpc>
            </a:pPr>
            <a:r>
              <a:rPr lang="en-US" dirty="0"/>
              <a:t>bR2 </a:t>
            </a:r>
          </a:p>
        </p:txBody>
      </p:sp>
      <p:pic>
        <p:nvPicPr>
          <p:cNvPr id="4" name="Picture 3"/>
          <p:cNvPicPr>
            <a:picLocks noChangeAspect="1"/>
          </p:cNvPicPr>
          <p:nvPr/>
        </p:nvPicPr>
        <p:blipFill>
          <a:blip r:embed="rId2"/>
          <a:stretch>
            <a:fillRect/>
          </a:stretch>
        </p:blipFill>
        <p:spPr>
          <a:xfrm>
            <a:off x="3033279" y="1747710"/>
            <a:ext cx="4286249" cy="1523880"/>
          </a:xfrm>
          <a:prstGeom prst="rect">
            <a:avLst/>
          </a:prstGeom>
        </p:spPr>
      </p:pic>
      <p:pic>
        <p:nvPicPr>
          <p:cNvPr id="5" name="Picture 4"/>
          <p:cNvPicPr>
            <a:picLocks noChangeAspect="1"/>
          </p:cNvPicPr>
          <p:nvPr/>
        </p:nvPicPr>
        <p:blipFill>
          <a:blip r:embed="rId3"/>
          <a:stretch>
            <a:fillRect/>
          </a:stretch>
        </p:blipFill>
        <p:spPr>
          <a:xfrm>
            <a:off x="7818951" y="1825625"/>
            <a:ext cx="3267940" cy="1073917"/>
          </a:xfrm>
          <a:prstGeom prst="rect">
            <a:avLst/>
          </a:prstGeom>
        </p:spPr>
      </p:pic>
      <p:pic>
        <p:nvPicPr>
          <p:cNvPr id="6" name="Picture 5"/>
          <p:cNvPicPr>
            <a:picLocks noChangeAspect="1"/>
          </p:cNvPicPr>
          <p:nvPr/>
        </p:nvPicPr>
        <p:blipFill>
          <a:blip r:embed="rId4"/>
          <a:stretch>
            <a:fillRect/>
          </a:stretch>
        </p:blipFill>
        <p:spPr>
          <a:xfrm>
            <a:off x="3033279" y="3349505"/>
            <a:ext cx="4042062" cy="1068787"/>
          </a:xfrm>
          <a:prstGeom prst="rect">
            <a:avLst/>
          </a:prstGeom>
        </p:spPr>
      </p:pic>
      <p:pic>
        <p:nvPicPr>
          <p:cNvPr id="7" name="Picture 6"/>
          <p:cNvPicPr>
            <a:picLocks noChangeAspect="1"/>
          </p:cNvPicPr>
          <p:nvPr/>
        </p:nvPicPr>
        <p:blipFill>
          <a:blip r:embed="rId5"/>
          <a:stretch>
            <a:fillRect/>
          </a:stretch>
        </p:blipFill>
        <p:spPr>
          <a:xfrm>
            <a:off x="2087253" y="4535597"/>
            <a:ext cx="6599338" cy="1837644"/>
          </a:xfrm>
          <a:prstGeom prst="rect">
            <a:avLst/>
          </a:prstGeom>
        </p:spPr>
      </p:pic>
      <p:pic>
        <p:nvPicPr>
          <p:cNvPr id="8" name="Picture 7"/>
          <p:cNvPicPr>
            <a:picLocks noChangeAspect="1"/>
          </p:cNvPicPr>
          <p:nvPr/>
        </p:nvPicPr>
        <p:blipFill>
          <a:blip r:embed="rId6"/>
          <a:stretch>
            <a:fillRect/>
          </a:stretch>
        </p:blipFill>
        <p:spPr>
          <a:xfrm>
            <a:off x="8648700" y="4591547"/>
            <a:ext cx="3543300" cy="1833969"/>
          </a:xfrm>
          <a:prstGeom prst="rect">
            <a:avLst/>
          </a:prstGeom>
        </p:spPr>
      </p:pic>
    </p:spTree>
    <p:extLst>
      <p:ext uri="{BB962C8B-B14F-4D97-AF65-F5344CB8AC3E}">
        <p14:creationId xmlns:p14="http://schemas.microsoft.com/office/powerpoint/2010/main" val="12682094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Measures of Fit</a:t>
            </a:r>
          </a:p>
        </p:txBody>
      </p:sp>
      <p:sp>
        <p:nvSpPr>
          <p:cNvPr id="3" name="Content Placeholder 2"/>
          <p:cNvSpPr>
            <a:spLocks noGrp="1"/>
          </p:cNvSpPr>
          <p:nvPr>
            <p:ph idx="1"/>
          </p:nvPr>
        </p:nvSpPr>
        <p:spPr/>
        <p:txBody>
          <a:bodyPr/>
          <a:lstStyle/>
          <a:p>
            <a:pPr>
              <a:lnSpc>
                <a:spcPct val="200000"/>
              </a:lnSpc>
            </a:pPr>
            <a:r>
              <a:rPr lang="en-US" dirty="0"/>
              <a:t>NSE</a:t>
            </a:r>
          </a:p>
          <a:p>
            <a:pPr>
              <a:lnSpc>
                <a:spcPct val="200000"/>
              </a:lnSpc>
            </a:pPr>
            <a:r>
              <a:rPr lang="en-US" dirty="0"/>
              <a:t>d</a:t>
            </a:r>
          </a:p>
          <a:p>
            <a:pPr>
              <a:lnSpc>
                <a:spcPct val="200000"/>
              </a:lnSpc>
            </a:pPr>
            <a:r>
              <a:rPr lang="en-US" dirty="0" err="1"/>
              <a:t>mNSE</a:t>
            </a:r>
            <a:endParaRPr lang="en-US" dirty="0"/>
          </a:p>
          <a:p>
            <a:pPr>
              <a:lnSpc>
                <a:spcPct val="200000"/>
              </a:lnSpc>
            </a:pPr>
            <a:r>
              <a:rPr lang="en-US" dirty="0"/>
              <a:t>md</a:t>
            </a:r>
          </a:p>
        </p:txBody>
      </p:sp>
      <p:pic>
        <p:nvPicPr>
          <p:cNvPr id="9" name="Picture 8"/>
          <p:cNvPicPr>
            <a:picLocks noChangeAspect="1"/>
          </p:cNvPicPr>
          <p:nvPr/>
        </p:nvPicPr>
        <p:blipFill>
          <a:blip r:embed="rId2"/>
          <a:stretch>
            <a:fillRect/>
          </a:stretch>
        </p:blipFill>
        <p:spPr>
          <a:xfrm>
            <a:off x="2085801" y="1663483"/>
            <a:ext cx="4328853" cy="1532453"/>
          </a:xfrm>
          <a:prstGeom prst="rect">
            <a:avLst/>
          </a:prstGeom>
        </p:spPr>
      </p:pic>
      <p:pic>
        <p:nvPicPr>
          <p:cNvPr id="10" name="Picture 9"/>
          <p:cNvPicPr>
            <a:picLocks noChangeAspect="1"/>
          </p:cNvPicPr>
          <p:nvPr/>
        </p:nvPicPr>
        <p:blipFill rotWithShape="1">
          <a:blip r:embed="rId3"/>
          <a:srcRect l="8154" r="9616" b="65777"/>
          <a:stretch/>
        </p:blipFill>
        <p:spPr>
          <a:xfrm>
            <a:off x="6341918" y="1507167"/>
            <a:ext cx="5850082" cy="1717978"/>
          </a:xfrm>
          <a:prstGeom prst="rect">
            <a:avLst/>
          </a:prstGeom>
        </p:spPr>
      </p:pic>
      <p:pic>
        <p:nvPicPr>
          <p:cNvPr id="7" name="Picture 6"/>
          <p:cNvPicPr>
            <a:picLocks noChangeAspect="1"/>
          </p:cNvPicPr>
          <p:nvPr/>
        </p:nvPicPr>
        <p:blipFill rotWithShape="1">
          <a:blip r:embed="rId3"/>
          <a:srcRect t="33556"/>
          <a:stretch/>
        </p:blipFill>
        <p:spPr>
          <a:xfrm>
            <a:off x="3235729" y="3364971"/>
            <a:ext cx="7114309" cy="3335462"/>
          </a:xfrm>
          <a:prstGeom prst="rect">
            <a:avLst/>
          </a:prstGeom>
        </p:spPr>
      </p:pic>
    </p:spTree>
    <p:extLst>
      <p:ext uri="{BB962C8B-B14F-4D97-AF65-F5344CB8AC3E}">
        <p14:creationId xmlns:p14="http://schemas.microsoft.com/office/powerpoint/2010/main" val="39863122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Measures of Fit</a:t>
            </a:r>
          </a:p>
        </p:txBody>
      </p:sp>
      <p:sp>
        <p:nvSpPr>
          <p:cNvPr id="3" name="Content Placeholder 2"/>
          <p:cNvSpPr>
            <a:spLocks noGrp="1"/>
          </p:cNvSpPr>
          <p:nvPr>
            <p:ph idx="1"/>
          </p:nvPr>
        </p:nvSpPr>
        <p:spPr/>
        <p:txBody>
          <a:bodyPr/>
          <a:lstStyle/>
          <a:p>
            <a:pPr>
              <a:lnSpc>
                <a:spcPct val="200000"/>
              </a:lnSpc>
            </a:pPr>
            <a:r>
              <a:rPr lang="en-US" dirty="0" err="1"/>
              <a:t>rNSE</a:t>
            </a:r>
            <a:endParaRPr lang="en-US" dirty="0"/>
          </a:p>
          <a:p>
            <a:pPr>
              <a:lnSpc>
                <a:spcPct val="200000"/>
              </a:lnSpc>
            </a:pPr>
            <a:r>
              <a:rPr lang="en-US" dirty="0" err="1"/>
              <a:t>rd</a:t>
            </a:r>
            <a:endParaRPr lang="en-US" dirty="0"/>
          </a:p>
          <a:p>
            <a:pPr marL="0" indent="0">
              <a:lnSpc>
                <a:spcPct val="200000"/>
              </a:lnSpc>
              <a:buNone/>
            </a:pPr>
            <a:endParaRPr lang="en-US" dirty="0"/>
          </a:p>
        </p:txBody>
      </p:sp>
      <p:pic>
        <p:nvPicPr>
          <p:cNvPr id="4" name="Picture 3"/>
          <p:cNvPicPr>
            <a:picLocks noChangeAspect="1"/>
          </p:cNvPicPr>
          <p:nvPr/>
        </p:nvPicPr>
        <p:blipFill>
          <a:blip r:embed="rId2"/>
          <a:stretch>
            <a:fillRect/>
          </a:stretch>
        </p:blipFill>
        <p:spPr>
          <a:xfrm>
            <a:off x="3653921" y="1685799"/>
            <a:ext cx="5812414" cy="4607048"/>
          </a:xfrm>
          <a:prstGeom prst="rect">
            <a:avLst/>
          </a:prstGeom>
        </p:spPr>
      </p:pic>
    </p:spTree>
    <p:extLst>
      <p:ext uri="{BB962C8B-B14F-4D97-AF65-F5344CB8AC3E}">
        <p14:creationId xmlns:p14="http://schemas.microsoft.com/office/powerpoint/2010/main" val="1581821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Measures of Fit</a:t>
            </a:r>
          </a:p>
        </p:txBody>
      </p:sp>
      <p:sp>
        <p:nvSpPr>
          <p:cNvPr id="3" name="Content Placeholder 2"/>
          <p:cNvSpPr>
            <a:spLocks noGrp="1"/>
          </p:cNvSpPr>
          <p:nvPr>
            <p:ph idx="1"/>
          </p:nvPr>
        </p:nvSpPr>
        <p:spPr/>
        <p:txBody>
          <a:bodyPr/>
          <a:lstStyle/>
          <a:p>
            <a:pPr>
              <a:lnSpc>
                <a:spcPct val="200000"/>
              </a:lnSpc>
            </a:pPr>
            <a:r>
              <a:rPr lang="en-US" dirty="0"/>
              <a:t>KGE</a:t>
            </a:r>
          </a:p>
          <a:p>
            <a:pPr>
              <a:lnSpc>
                <a:spcPct val="200000"/>
              </a:lnSpc>
            </a:pPr>
            <a:r>
              <a:rPr lang="en-US" dirty="0"/>
              <a:t>VE</a:t>
            </a:r>
          </a:p>
          <a:p>
            <a:pPr marL="0" indent="0">
              <a:lnSpc>
                <a:spcPct val="200000"/>
              </a:lnSpc>
              <a:buNone/>
            </a:pPr>
            <a:endParaRPr lang="en-US" dirty="0"/>
          </a:p>
        </p:txBody>
      </p:sp>
      <p:pic>
        <p:nvPicPr>
          <p:cNvPr id="5" name="Picture 4"/>
          <p:cNvPicPr>
            <a:picLocks noChangeAspect="1"/>
          </p:cNvPicPr>
          <p:nvPr/>
        </p:nvPicPr>
        <p:blipFill>
          <a:blip r:embed="rId2"/>
          <a:stretch>
            <a:fillRect/>
          </a:stretch>
        </p:blipFill>
        <p:spPr>
          <a:xfrm>
            <a:off x="2685618" y="1685799"/>
            <a:ext cx="5105338" cy="3802639"/>
          </a:xfrm>
          <a:prstGeom prst="rect">
            <a:avLst/>
          </a:prstGeom>
        </p:spPr>
      </p:pic>
      <p:pic>
        <p:nvPicPr>
          <p:cNvPr id="6" name="Picture 5"/>
          <p:cNvPicPr>
            <a:picLocks noChangeAspect="1"/>
          </p:cNvPicPr>
          <p:nvPr/>
        </p:nvPicPr>
        <p:blipFill>
          <a:blip r:embed="rId3"/>
          <a:stretch>
            <a:fillRect/>
          </a:stretch>
        </p:blipFill>
        <p:spPr>
          <a:xfrm>
            <a:off x="7790956" y="4565278"/>
            <a:ext cx="3692886" cy="1378594"/>
          </a:xfrm>
          <a:prstGeom prst="rect">
            <a:avLst/>
          </a:prstGeom>
        </p:spPr>
      </p:pic>
    </p:spTree>
    <p:extLst>
      <p:ext uri="{BB962C8B-B14F-4D97-AF65-F5344CB8AC3E}">
        <p14:creationId xmlns:p14="http://schemas.microsoft.com/office/powerpoint/2010/main" val="16592179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 From Developed Alternatives</a:t>
            </a:r>
          </a:p>
        </p:txBody>
      </p:sp>
      <p:sp>
        <p:nvSpPr>
          <p:cNvPr id="3" name="Content Placeholder 2"/>
          <p:cNvSpPr>
            <a:spLocks noGrp="1"/>
          </p:cNvSpPr>
          <p:nvPr>
            <p:ph idx="1"/>
          </p:nvPr>
        </p:nvSpPr>
        <p:spPr/>
        <p:txBody>
          <a:bodyPr/>
          <a:lstStyle/>
          <a:p>
            <a:r>
              <a:rPr lang="en-US" i="1" dirty="0"/>
              <a:t>“A man with a watch knows what time it is. A man with two watches is never sure.” ―</a:t>
            </a:r>
            <a:r>
              <a:rPr lang="en-US" dirty="0"/>
              <a:t> Segal’s Law</a:t>
            </a:r>
          </a:p>
          <a:p>
            <a:endParaRPr lang="en-US" dirty="0"/>
          </a:p>
          <a:p>
            <a:r>
              <a:rPr lang="en-US" dirty="0"/>
              <a:t>Which model is best?</a:t>
            </a:r>
          </a:p>
          <a:p>
            <a:r>
              <a:rPr lang="en-US" dirty="0"/>
              <a:t>One that more closely predicts the observed data</a:t>
            </a:r>
          </a:p>
          <a:p>
            <a:pPr lvl="1"/>
            <a:r>
              <a:rPr lang="en-US" dirty="0"/>
              <a:t>Model measure of fit</a:t>
            </a:r>
          </a:p>
          <a:p>
            <a:r>
              <a:rPr lang="en-US" dirty="0"/>
              <a:t>Will balance prediction accuracy with simplicity</a:t>
            </a:r>
          </a:p>
          <a:p>
            <a:pPr lvl="1"/>
            <a:r>
              <a:rPr lang="en-US" dirty="0"/>
              <a:t>Occam’s Razor</a:t>
            </a:r>
          </a:p>
          <a:p>
            <a:pPr lvl="1"/>
            <a:r>
              <a:rPr lang="en-US" dirty="0"/>
              <a:t>One-standard-error-rule</a:t>
            </a:r>
          </a:p>
          <a:p>
            <a:pPr lvl="1"/>
            <a:endParaRPr lang="en-US" dirty="0"/>
          </a:p>
          <a:p>
            <a:r>
              <a:rPr lang="en-US" i="1" dirty="0"/>
              <a:t>“Why bother with a cunning plan when a simple one will do?” </a:t>
            </a:r>
            <a:r>
              <a:rPr lang="en-US" sz="2400" i="1" dirty="0"/>
              <a:t>―</a:t>
            </a:r>
            <a:r>
              <a:rPr lang="en-US" dirty="0"/>
              <a:t> Terry Pratchett</a:t>
            </a:r>
          </a:p>
        </p:txBody>
      </p:sp>
    </p:spTree>
    <p:extLst>
      <p:ext uri="{BB962C8B-B14F-4D97-AF65-F5344CB8AC3E}">
        <p14:creationId xmlns:p14="http://schemas.microsoft.com/office/powerpoint/2010/main" val="2535904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a:t>
            </a:r>
          </a:p>
        </p:txBody>
      </p:sp>
      <p:sp>
        <p:nvSpPr>
          <p:cNvPr id="3" name="Content Placeholder 2"/>
          <p:cNvSpPr>
            <a:spLocks noGrp="1"/>
          </p:cNvSpPr>
          <p:nvPr>
            <p:ph idx="1"/>
          </p:nvPr>
        </p:nvSpPr>
        <p:spPr/>
        <p:txBody>
          <a:bodyPr/>
          <a:lstStyle/>
          <a:p>
            <a:r>
              <a:rPr lang="en-US" dirty="0"/>
              <a:t>Does the data show a dependence structures? access the degree of dependence.</a:t>
            </a:r>
          </a:p>
          <a:p>
            <a:r>
              <a:rPr lang="en-US" dirty="0"/>
              <a:t>Determine modeling objective</a:t>
            </a:r>
          </a:p>
          <a:p>
            <a:r>
              <a:rPr lang="en-US" dirty="0"/>
              <a:t>Design the cross validation strategy depending on the modeling objective and the dependence structures identified.</a:t>
            </a:r>
          </a:p>
          <a:p>
            <a:r>
              <a:rPr lang="en-US" dirty="0"/>
              <a:t>Make one model for each fold.</a:t>
            </a:r>
          </a:p>
          <a:p>
            <a:r>
              <a:rPr lang="en-US" dirty="0"/>
              <a:t>Determine the suitability and applicability of the model.</a:t>
            </a:r>
          </a:p>
          <a:p>
            <a:r>
              <a:rPr lang="en-US" dirty="0"/>
              <a:t>Make final predictions using a full model.</a:t>
            </a:r>
          </a:p>
        </p:txBody>
      </p:sp>
      <p:sp>
        <p:nvSpPr>
          <p:cNvPr id="7" name="TextBox 6"/>
          <p:cNvSpPr txBox="1"/>
          <p:nvPr/>
        </p:nvSpPr>
        <p:spPr>
          <a:xfrm>
            <a:off x="-2" y="363915"/>
            <a:ext cx="2165133" cy="6186309"/>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Introduction &amp; Motivation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in Hydrology</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Heuristic Guide for Model Selection</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New Loss Functions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b="1" dirty="0">
                <a:solidFill>
                  <a:schemeClr val="bg1"/>
                </a:solidFill>
                <a:latin typeface="Century Gothic" panose="020B0502020202020204" pitchFamily="34" charset="0"/>
                <a:ea typeface="ＭＳ Ｐゴシック" charset="0"/>
                <a:cs typeface="Arial" charset="0"/>
              </a:rPr>
              <a:t>Rethinking Resampling Methods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Effects on Society &amp; Economy</a:t>
            </a:r>
          </a:p>
        </p:txBody>
      </p:sp>
    </p:spTree>
    <p:extLst>
      <p:ext uri="{BB962C8B-B14F-4D97-AF65-F5344CB8AC3E}">
        <p14:creationId xmlns:p14="http://schemas.microsoft.com/office/powerpoint/2010/main" val="25990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PUB?</a:t>
            </a:r>
          </a:p>
        </p:txBody>
      </p:sp>
      <p:sp>
        <p:nvSpPr>
          <p:cNvPr id="3" name="Content Placeholder 2"/>
          <p:cNvSpPr>
            <a:spLocks noGrp="1"/>
          </p:cNvSpPr>
          <p:nvPr>
            <p:ph idx="1"/>
          </p:nvPr>
        </p:nvSpPr>
        <p:spPr>
          <a:xfrm>
            <a:off x="2554664" y="1825625"/>
            <a:ext cx="9234863" cy="4712666"/>
          </a:xfrm>
        </p:spPr>
        <p:txBody>
          <a:bodyPr/>
          <a:lstStyle/>
          <a:p>
            <a:r>
              <a:rPr lang="en-US" dirty="0"/>
              <a:t>Incomplete </a:t>
            </a:r>
            <a:r>
              <a:rPr lang="en-US" b="1" dirty="0"/>
              <a:t>understanding</a:t>
            </a:r>
            <a:r>
              <a:rPr lang="en-US" dirty="0"/>
              <a:t> of the process </a:t>
            </a:r>
            <a:r>
              <a:rPr lang="en-US" dirty="0">
                <a:solidFill>
                  <a:schemeClr val="bg1">
                    <a:lumMod val="50000"/>
                  </a:schemeClr>
                </a:solidFill>
              </a:rPr>
              <a:t>(</a:t>
            </a:r>
            <a:r>
              <a:rPr lang="en-US" dirty="0" err="1">
                <a:solidFill>
                  <a:schemeClr val="bg1">
                    <a:lumMod val="50000"/>
                  </a:schemeClr>
                </a:solidFill>
              </a:rPr>
              <a:t>Hrachowitz</a:t>
            </a:r>
            <a:r>
              <a:rPr lang="en-US" dirty="0">
                <a:solidFill>
                  <a:schemeClr val="bg1">
                    <a:lumMod val="50000"/>
                  </a:schemeClr>
                </a:solidFill>
              </a:rPr>
              <a:t>, 2013)</a:t>
            </a:r>
          </a:p>
          <a:p>
            <a:pPr lvl="1"/>
            <a:r>
              <a:rPr lang="en-US" dirty="0"/>
              <a:t>Poor understanding of where water goes when it rains, what flow path it takes to the stream </a:t>
            </a:r>
            <a:r>
              <a:rPr lang="en-US" dirty="0">
                <a:solidFill>
                  <a:schemeClr val="bg1">
                    <a:lumMod val="50000"/>
                  </a:schemeClr>
                </a:solidFill>
              </a:rPr>
              <a:t>(</a:t>
            </a:r>
            <a:r>
              <a:rPr lang="en-US" dirty="0" err="1">
                <a:solidFill>
                  <a:schemeClr val="bg1">
                    <a:lumMod val="50000"/>
                  </a:schemeClr>
                </a:solidFill>
              </a:rPr>
              <a:t>Sivapalan</a:t>
            </a:r>
            <a:r>
              <a:rPr lang="en-US" dirty="0">
                <a:solidFill>
                  <a:schemeClr val="bg1">
                    <a:lumMod val="50000"/>
                  </a:schemeClr>
                </a:solidFill>
              </a:rPr>
              <a:t>, 2003)</a:t>
            </a:r>
            <a:endParaRPr lang="en-US" dirty="0"/>
          </a:p>
          <a:p>
            <a:pPr lvl="1"/>
            <a:r>
              <a:rPr lang="en-US" dirty="0"/>
              <a:t>The age of the water that emerges in the channel </a:t>
            </a:r>
            <a:r>
              <a:rPr lang="en-US" dirty="0">
                <a:solidFill>
                  <a:schemeClr val="bg1">
                    <a:lumMod val="50000"/>
                  </a:schemeClr>
                </a:solidFill>
              </a:rPr>
              <a:t>(</a:t>
            </a:r>
            <a:r>
              <a:rPr lang="en-US" dirty="0" err="1">
                <a:solidFill>
                  <a:schemeClr val="bg1">
                    <a:lumMod val="50000"/>
                  </a:schemeClr>
                </a:solidFill>
              </a:rPr>
              <a:t>Sivapalan</a:t>
            </a:r>
            <a:r>
              <a:rPr lang="en-US" dirty="0">
                <a:solidFill>
                  <a:schemeClr val="bg1">
                    <a:lumMod val="50000"/>
                  </a:schemeClr>
                </a:solidFill>
              </a:rPr>
              <a:t>, 2003)</a:t>
            </a:r>
          </a:p>
          <a:p>
            <a:pPr marL="475476" lvl="1" indent="0">
              <a:buNone/>
            </a:pPr>
            <a:endParaRPr lang="en-US" dirty="0">
              <a:solidFill>
                <a:schemeClr val="bg1">
                  <a:lumMod val="50000"/>
                </a:schemeClr>
              </a:solidFill>
            </a:endParaRPr>
          </a:p>
          <a:p>
            <a:r>
              <a:rPr lang="en-US" dirty="0" err="1"/>
              <a:t>Spatio</a:t>
            </a:r>
            <a:r>
              <a:rPr lang="en-US" dirty="0"/>
              <a:t>-temporal </a:t>
            </a:r>
            <a:r>
              <a:rPr lang="en-US" b="1" dirty="0"/>
              <a:t>heterogeneity</a:t>
            </a:r>
            <a:r>
              <a:rPr lang="en-US" dirty="0"/>
              <a:t> of climate and basin characteristics (uniqueness-of-place issue) </a:t>
            </a:r>
            <a:r>
              <a:rPr lang="en-US" dirty="0">
                <a:solidFill>
                  <a:schemeClr val="bg1">
                    <a:lumMod val="50000"/>
                  </a:schemeClr>
                </a:solidFill>
              </a:rPr>
              <a:t>(</a:t>
            </a:r>
            <a:r>
              <a:rPr lang="en-US" dirty="0" err="1">
                <a:solidFill>
                  <a:schemeClr val="bg1">
                    <a:lumMod val="50000"/>
                  </a:schemeClr>
                </a:solidFill>
              </a:rPr>
              <a:t>Sivapalan</a:t>
            </a:r>
            <a:r>
              <a:rPr lang="en-US" dirty="0">
                <a:solidFill>
                  <a:schemeClr val="bg1">
                    <a:lumMod val="50000"/>
                  </a:schemeClr>
                </a:solidFill>
              </a:rPr>
              <a:t>, 2003)</a:t>
            </a:r>
          </a:p>
          <a:p>
            <a:endParaRPr lang="en-US" dirty="0"/>
          </a:p>
          <a:p>
            <a:r>
              <a:rPr lang="en-US" dirty="0"/>
              <a:t>Lack of agreement on what is a suitable </a:t>
            </a:r>
            <a:r>
              <a:rPr lang="en-US" b="1" dirty="0"/>
              <a:t>regionalization</a:t>
            </a:r>
            <a:r>
              <a:rPr lang="en-US" dirty="0"/>
              <a:t> technique </a:t>
            </a:r>
            <a:r>
              <a:rPr lang="en-US" dirty="0">
                <a:solidFill>
                  <a:schemeClr val="bg1">
                    <a:lumMod val="50000"/>
                  </a:schemeClr>
                </a:solidFill>
              </a:rPr>
              <a:t>(</a:t>
            </a:r>
            <a:r>
              <a:rPr lang="en-US" dirty="0" err="1">
                <a:solidFill>
                  <a:schemeClr val="bg1">
                    <a:lumMod val="50000"/>
                  </a:schemeClr>
                </a:solidFill>
              </a:rPr>
              <a:t>Hrachowitz</a:t>
            </a:r>
            <a:r>
              <a:rPr lang="en-US" dirty="0">
                <a:solidFill>
                  <a:schemeClr val="bg1">
                    <a:lumMod val="50000"/>
                  </a:schemeClr>
                </a:solidFill>
              </a:rPr>
              <a:t>, 2013)</a:t>
            </a:r>
          </a:p>
          <a:p>
            <a:pPr marL="475476" lvl="1" indent="0">
              <a:buNone/>
            </a:pPr>
            <a:endParaRPr lang="en-US" dirty="0"/>
          </a:p>
        </p:txBody>
      </p:sp>
      <p:sp>
        <p:nvSpPr>
          <p:cNvPr id="4" name="TextBox 3">
            <a:extLst>
              <a:ext uri="{FF2B5EF4-FFF2-40B4-BE49-F238E27FC236}">
                <a16:creationId xmlns:a16="http://schemas.microsoft.com/office/drawing/2014/main" id="{FEDF1059-877A-46FD-AB87-9CC253A66CEF}"/>
              </a:ext>
            </a:extLst>
          </p:cNvPr>
          <p:cNvSpPr txBox="1"/>
          <p:nvPr/>
        </p:nvSpPr>
        <p:spPr>
          <a:xfrm>
            <a:off x="10609" y="923244"/>
            <a:ext cx="1748529" cy="5355312"/>
          </a:xfrm>
          <a:prstGeom prst="rect">
            <a:avLst/>
          </a:prstGeom>
          <a:noFill/>
        </p:spPr>
        <p:txBody>
          <a:bodyPr wrap="square" rtlCol="0">
            <a:spAutoFit/>
          </a:bodyPr>
          <a:lstStyle/>
          <a:p>
            <a:pPr defTabSz="1219170" fontAlgn="base"/>
            <a:r>
              <a:rPr lang="en-US" b="1" dirty="0">
                <a:solidFill>
                  <a:schemeClr val="bg1"/>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Visualizations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p:txBody>
      </p:sp>
    </p:spTree>
    <p:extLst>
      <p:ext uri="{BB962C8B-B14F-4D97-AF65-F5344CB8AC3E}">
        <p14:creationId xmlns:p14="http://schemas.microsoft.com/office/powerpoint/2010/main" val="2145869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Statistics Knowledge Map</a:t>
            </a:r>
          </a:p>
        </p:txBody>
      </p:sp>
      <p:sp>
        <p:nvSpPr>
          <p:cNvPr id="5" name="TextBox 4">
            <a:extLst>
              <a:ext uri="{FF2B5EF4-FFF2-40B4-BE49-F238E27FC236}">
                <a16:creationId xmlns:a16="http://schemas.microsoft.com/office/drawing/2014/main" id="{3216F365-2450-405D-B9B7-C154903F29DA}"/>
              </a:ext>
            </a:extLst>
          </p:cNvPr>
          <p:cNvSpPr txBox="1"/>
          <p:nvPr/>
        </p:nvSpPr>
        <p:spPr>
          <a:xfrm>
            <a:off x="0" y="474345"/>
            <a:ext cx="1895683" cy="5909310"/>
          </a:xfrm>
          <a:prstGeom prst="rect">
            <a:avLst/>
          </a:prstGeom>
          <a:noFill/>
        </p:spPr>
        <p:txBody>
          <a:bodyPr wrap="square" rtlCol="0">
            <a:spAutoFit/>
          </a:bodyPr>
          <a:lstStyle/>
          <a:p>
            <a:pPr defTabSz="1219170" fontAlgn="base"/>
            <a:r>
              <a:rPr lang="en-US" b="1" dirty="0">
                <a:solidFill>
                  <a:schemeClr val="bg1"/>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pic>
        <p:nvPicPr>
          <p:cNvPr id="7" name="Picture 6" descr="Diagram&#10;&#10;Description automatically generated">
            <a:extLst>
              <a:ext uri="{FF2B5EF4-FFF2-40B4-BE49-F238E27FC236}">
                <a16:creationId xmlns:a16="http://schemas.microsoft.com/office/drawing/2014/main" id="{FE471D84-2D3B-466D-A204-903B22E339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9922" y="3162244"/>
            <a:ext cx="9599605" cy="2124503"/>
          </a:xfrm>
          <a:prstGeom prst="rect">
            <a:avLst/>
          </a:prstGeom>
        </p:spPr>
      </p:pic>
    </p:spTree>
    <p:extLst>
      <p:ext uri="{BB962C8B-B14F-4D97-AF65-F5344CB8AC3E}">
        <p14:creationId xmlns:p14="http://schemas.microsoft.com/office/powerpoint/2010/main" val="2360647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Map Categories</a:t>
            </a:r>
          </a:p>
        </p:txBody>
      </p:sp>
      <p:sp>
        <p:nvSpPr>
          <p:cNvPr id="3" name="Content Placeholder 2"/>
          <p:cNvSpPr>
            <a:spLocks noGrp="1"/>
          </p:cNvSpPr>
          <p:nvPr>
            <p:ph idx="1"/>
          </p:nvPr>
        </p:nvSpPr>
        <p:spPr/>
        <p:txBody>
          <a:bodyPr/>
          <a:lstStyle/>
          <a:p>
            <a:r>
              <a:rPr lang="en-US" dirty="0"/>
              <a:t>Supervised machine learning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 </a:t>
            </a:r>
            <a:r>
              <a:rPr lang="en-US" dirty="0"/>
              <a:t>prediction in the past </a:t>
            </a:r>
          </a:p>
          <a:p>
            <a:r>
              <a:rPr lang="en-US" dirty="0"/>
              <a:t>Regression family</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latin typeface="Times New Roman" panose="02020603050405020304" pitchFamily="18" charset="0"/>
                <a:cs typeface="Times New Roman" panose="02020603050405020304" pitchFamily="18" charset="0"/>
              </a:rPr>
              <a:t> </a:t>
            </a:r>
            <a:r>
              <a:rPr lang="en-US" dirty="0"/>
              <a:t>inference </a:t>
            </a:r>
          </a:p>
          <a:p>
            <a:r>
              <a:rPr lang="en-US" dirty="0"/>
              <a:t>Time series analysis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 </a:t>
            </a:r>
            <a:r>
              <a:rPr lang="en-US" dirty="0"/>
              <a:t>extrapolation into the future </a:t>
            </a:r>
          </a:p>
          <a:p>
            <a:r>
              <a:rPr lang="en-US" dirty="0"/>
              <a:t>Multi-variate analysis</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latin typeface="Times New Roman" panose="02020603050405020304" pitchFamily="18" charset="0"/>
                <a:cs typeface="Times New Roman" panose="02020603050405020304" pitchFamily="18" charset="0"/>
              </a:rPr>
              <a:t> </a:t>
            </a:r>
            <a:r>
              <a:rPr lang="en-US" dirty="0"/>
              <a:t>natural groupings </a:t>
            </a:r>
          </a:p>
          <a:p>
            <a:r>
              <a:rPr lang="en-US" dirty="0"/>
              <a:t>Unsupervised machine learning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 </a:t>
            </a:r>
            <a:r>
              <a:rPr lang="en-US" dirty="0"/>
              <a:t>natural groupings </a:t>
            </a:r>
          </a:p>
          <a:p>
            <a:r>
              <a:rPr lang="en-US" dirty="0"/>
              <a:t>Other methods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 </a:t>
            </a:r>
            <a:r>
              <a:rPr lang="en-US" dirty="0"/>
              <a:t>patterns and relationships between variables</a:t>
            </a:r>
          </a:p>
        </p:txBody>
      </p:sp>
      <p:sp>
        <p:nvSpPr>
          <p:cNvPr id="6" name="TextBox 5">
            <a:extLst>
              <a:ext uri="{FF2B5EF4-FFF2-40B4-BE49-F238E27FC236}">
                <a16:creationId xmlns:a16="http://schemas.microsoft.com/office/drawing/2014/main" id="{ED4A989E-F5ED-4CBD-90C5-617C7F235B52}"/>
              </a:ext>
            </a:extLst>
          </p:cNvPr>
          <p:cNvSpPr txBox="1"/>
          <p:nvPr/>
        </p:nvSpPr>
        <p:spPr>
          <a:xfrm>
            <a:off x="0" y="474345"/>
            <a:ext cx="1895683" cy="5909310"/>
          </a:xfrm>
          <a:prstGeom prst="rect">
            <a:avLst/>
          </a:prstGeom>
          <a:noFill/>
        </p:spPr>
        <p:txBody>
          <a:bodyPr wrap="square" rtlCol="0">
            <a:spAutoFit/>
          </a:bodyPr>
          <a:lstStyle/>
          <a:p>
            <a:pPr defTabSz="1219170" fontAlgn="base"/>
            <a:r>
              <a:rPr lang="en-US" b="1" dirty="0">
                <a:solidFill>
                  <a:schemeClr val="bg1"/>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strike="sngStrike"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2478761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r>
              <a:rPr lang="en-US" sz="4000" b="1" dirty="0">
                <a:latin typeface="Century Gothic" panose="020B0502020202020204" pitchFamily="34" charset="0"/>
                <a:cs typeface="Arial" panose="020B0604020202020204" pitchFamily="34" charset="0"/>
              </a:rPr>
              <a:t>Statistical Learning Methods</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241128"/>
      </p:ext>
    </p:extLst>
  </p:cSld>
  <p:clrMapOvr>
    <a:masterClrMapping/>
  </p:clrMapOvr>
</p:sld>
</file>

<file path=ppt/theme/theme1.xml><?xml version="1.0" encoding="utf-8"?>
<a:theme xmlns:a="http://schemas.openxmlformats.org/drawingml/2006/main" name="1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AAA00"/>
      </a:hlink>
      <a:folHlink>
        <a:srgbClr val="80008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AAA00"/>
      </a:hlink>
      <a:folHlink>
        <a:srgbClr val="80008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AAA00"/>
      </a:hlink>
      <a:folHlink>
        <a:srgbClr val="80008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33837</TotalTime>
  <Words>7480</Words>
  <Application>Microsoft Office PowerPoint</Application>
  <PresentationFormat>Widescreen</PresentationFormat>
  <Paragraphs>1192</Paragraphs>
  <Slides>66</Slides>
  <Notes>50</Notes>
  <HiddenSlides>7</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66</vt:i4>
      </vt:variant>
    </vt:vector>
  </HeadingPairs>
  <TitlesOfParts>
    <vt:vector size="79" baseType="lpstr">
      <vt:lpstr>Arial</vt:lpstr>
      <vt:lpstr>Book Antiqua</vt:lpstr>
      <vt:lpstr>Calibri</vt:lpstr>
      <vt:lpstr>Cambria Math</vt:lpstr>
      <vt:lpstr>Century Gothic</vt:lpstr>
      <vt:lpstr>F26</vt:lpstr>
      <vt:lpstr>F54</vt:lpstr>
      <vt:lpstr>F56</vt:lpstr>
      <vt:lpstr>Montserrat</vt:lpstr>
      <vt:lpstr>Times New Roman</vt:lpstr>
      <vt:lpstr>1_Office Theme</vt:lpstr>
      <vt:lpstr>2_Office Theme</vt:lpstr>
      <vt:lpstr>3_Office Theme</vt:lpstr>
      <vt:lpstr>Statistical Learning for Unimpaired Flow Prediction in Ungauged Basins</vt:lpstr>
      <vt:lpstr>Presentation Outline</vt:lpstr>
      <vt:lpstr>Definition of Terms</vt:lpstr>
      <vt:lpstr>Problem Statement</vt:lpstr>
      <vt:lpstr>Data</vt:lpstr>
      <vt:lpstr>PowerPoint Presentation</vt:lpstr>
      <vt:lpstr>Statistics Knowledge Map</vt:lpstr>
      <vt:lpstr>Knowledge Map Categories</vt:lpstr>
      <vt:lpstr>PowerPoint Presentation</vt:lpstr>
      <vt:lpstr>Hydrologic Model Classification </vt:lpstr>
      <vt:lpstr>Statistical Models</vt:lpstr>
      <vt:lpstr>Neural Networks (NN)</vt:lpstr>
      <vt:lpstr>PowerPoint Presentation</vt:lpstr>
      <vt:lpstr>What is an Observational Unit?</vt:lpstr>
      <vt:lpstr>Results</vt:lpstr>
      <vt:lpstr>Benchmarking</vt:lpstr>
      <vt:lpstr>Variable Importance Plot</vt:lpstr>
      <vt:lpstr>PowerPoint Presentation</vt:lpstr>
      <vt:lpstr>PowerPoint Presentation</vt:lpstr>
      <vt:lpstr>Definition of Terms</vt:lpstr>
      <vt:lpstr>Typical Loss Functions in Statistical Learning</vt:lpstr>
      <vt:lpstr>Designing a Loss Function for PUB</vt:lpstr>
      <vt:lpstr>Designing a Loss Function for PUB</vt:lpstr>
      <vt:lpstr>Results</vt:lpstr>
      <vt:lpstr>PowerPoint Presentation</vt:lpstr>
      <vt:lpstr>PowerPoint Presentation</vt:lpstr>
      <vt:lpstr>Dependencies</vt:lpstr>
      <vt:lpstr>Pseudo-Replication Problem</vt:lpstr>
      <vt:lpstr>Resampling Methods</vt:lpstr>
      <vt:lpstr>Research Design</vt:lpstr>
      <vt:lpstr>Results</vt:lpstr>
      <vt:lpstr>PowerPoint Presentation</vt:lpstr>
      <vt:lpstr>PowerPoint Presentation</vt:lpstr>
      <vt:lpstr>Which GCM Models?</vt:lpstr>
      <vt:lpstr>GCM Data</vt:lpstr>
      <vt:lpstr>Future Unimpaired Flow Analysis</vt:lpstr>
      <vt:lpstr>Results</vt:lpstr>
      <vt:lpstr>PowerPoint Presentation</vt:lpstr>
      <vt:lpstr>PowerPoint Presentation</vt:lpstr>
      <vt:lpstr>Next Steps</vt:lpstr>
      <vt:lpstr>Acknowledgements:</vt:lpstr>
      <vt:lpstr>Supplementary Slides</vt:lpstr>
      <vt:lpstr>Assumptions of PUB?</vt:lpstr>
      <vt:lpstr>What is Statistical Learning?</vt:lpstr>
      <vt:lpstr>Why PUB?</vt:lpstr>
      <vt:lpstr>Basin Hydrological processes</vt:lpstr>
      <vt:lpstr>Predictor variables to consider from process-based studies</vt:lpstr>
      <vt:lpstr>PowerPoint Presentation</vt:lpstr>
      <vt:lpstr>Introduction</vt:lpstr>
      <vt:lpstr>What Is Possible?</vt:lpstr>
      <vt:lpstr>What Is Possible?</vt:lpstr>
      <vt:lpstr>What Is Possible? </vt:lpstr>
      <vt:lpstr>Weaknesses of Empirical Models</vt:lpstr>
      <vt:lpstr>Coefficients of Variation of Total Precipitation, WY 1951-2008</vt:lpstr>
      <vt:lpstr>Weaknesses of Empirical Models</vt:lpstr>
      <vt:lpstr>Strengths of Empirical Models</vt:lpstr>
      <vt:lpstr>Minimize “Distance” Loss Functions in Hydrology</vt:lpstr>
      <vt:lpstr>Performance Ratings</vt:lpstr>
      <vt:lpstr>Model Measures of Fit</vt:lpstr>
      <vt:lpstr>Model Measures of Fit</vt:lpstr>
      <vt:lpstr>Model Measures of Fit</vt:lpstr>
      <vt:lpstr>Model Measures of Fit</vt:lpstr>
      <vt:lpstr>Model Measures of Fit</vt:lpstr>
      <vt:lpstr>Model Selection From Developed Alternatives</vt:lpstr>
      <vt:lpstr>Recommendations</vt:lpstr>
      <vt:lpstr>Why PUB?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Elaheh White</dc:creator>
  <cp:lastModifiedBy>Ellie White</cp:lastModifiedBy>
  <cp:revision>457</cp:revision>
  <cp:lastPrinted>2018-09-04T21:19:29Z</cp:lastPrinted>
  <dcterms:created xsi:type="dcterms:W3CDTF">2018-08-29T19:42:08Z</dcterms:created>
  <dcterms:modified xsi:type="dcterms:W3CDTF">2020-10-12T20:10:57Z</dcterms:modified>
</cp:coreProperties>
</file>